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7" r:id="rId3"/>
    <p:sldId id="308" r:id="rId4"/>
    <p:sldId id="406" r:id="rId5"/>
    <p:sldId id="307" r:id="rId6"/>
    <p:sldId id="309" r:id="rId7"/>
    <p:sldId id="363" r:id="rId8"/>
    <p:sldId id="362" r:id="rId9"/>
    <p:sldId id="264" r:id="rId10"/>
    <p:sldId id="347" r:id="rId11"/>
    <p:sldId id="348" r:id="rId12"/>
    <p:sldId id="349" r:id="rId13"/>
    <p:sldId id="375" r:id="rId14"/>
    <p:sldId id="357" r:id="rId15"/>
    <p:sldId id="391" r:id="rId16"/>
    <p:sldId id="393" r:id="rId17"/>
    <p:sldId id="394" r:id="rId18"/>
    <p:sldId id="395" r:id="rId19"/>
    <p:sldId id="396" r:id="rId20"/>
    <p:sldId id="397" r:id="rId21"/>
    <p:sldId id="379" r:id="rId22"/>
    <p:sldId id="407" r:id="rId23"/>
    <p:sldId id="376" r:id="rId24"/>
    <p:sldId id="377" r:id="rId25"/>
    <p:sldId id="398" r:id="rId26"/>
    <p:sldId id="371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382" r:id="rId35"/>
    <p:sldId id="408" r:id="rId36"/>
    <p:sldId id="409" r:id="rId37"/>
    <p:sldId id="355" r:id="rId38"/>
    <p:sldId id="298" r:id="rId39"/>
    <p:sldId id="280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1" autoAdjust="0"/>
    <p:restoredTop sz="94660"/>
  </p:normalViewPr>
  <p:slideViewPr>
    <p:cSldViewPr>
      <p:cViewPr varScale="1">
        <p:scale>
          <a:sx n="112" d="100"/>
          <a:sy n="112" d="100"/>
        </p:scale>
        <p:origin x="-158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Kungs%20vs%20Cookin&#8217;%20on%203%20Burners%20-%20This%20Girl%20(Official%20Music%20Video)/mp3Kungs%20vs%20Cookin&#8217;%20on%203%20Burners%20-%20This%20Girl%20(Official%20Music%20Video).mp3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76238"/>
            <a:ext cx="8305800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943600" y="5943600"/>
            <a:ext cx="2743200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Clase </a:t>
            </a:r>
            <a:r>
              <a:rPr lang="es-AR" sz="200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online 23/09/20 </a:t>
            </a:r>
            <a:r>
              <a:rPr lang="es-AR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/>
            </a:r>
            <a:br>
              <a:rPr lang="es-AR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s-AR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Ing. Laura Angelone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0" y="3505200"/>
            <a:ext cx="2514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Hola! Buen día!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921375"/>
            <a:ext cx="2057400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FCEIA-UNR</a:t>
            </a:r>
          </a:p>
          <a:p>
            <a:pPr algn="l"/>
            <a:r>
              <a:rPr lang="es-AR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Asignatura  FB7 INFORMÁTICA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Declaración de variables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62000" y="2057400"/>
            <a:ext cx="387328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Atributos</a:t>
            </a:r>
            <a:endParaRPr kumimoji="0" lang="es-A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	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   Nombre: </a:t>
            </a:r>
            <a:r>
              <a:rPr kumimoji="0" lang="es-A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suma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	   Tipo de dato: </a:t>
            </a:r>
            <a:r>
              <a:rPr lang="es-A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entero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	   Valor: </a:t>
            </a:r>
            <a:r>
              <a:rPr lang="es-A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345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143294"/>
            <a:ext cx="3241129" cy="1120873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18254" y="1124745"/>
            <a:ext cx="77768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mtClean="0">
                <a:solidFill>
                  <a:prstClr val="white"/>
                </a:solidFill>
                <a:latin typeface="Lucida Sans Unicode"/>
              </a:rPr>
              <a:t>D</a:t>
            </a:r>
            <a:r>
              <a:rPr kumimoji="0" lang="es-AR" sz="1800" b="1" i="0" u="sng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eclarar</a:t>
            </a:r>
            <a:r>
              <a:rPr kumimoji="0" lang="es-AR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 una</a:t>
            </a:r>
            <a:r>
              <a:rPr kumimoji="0" lang="es-AR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variable </a:t>
            </a:r>
            <a:r>
              <a:rPr kumimoji="0" lang="es-A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implica </a:t>
            </a:r>
            <a:r>
              <a:rPr kumimoji="0" lang="es-AR" sz="1800" b="0" i="0" u="sng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darle </a:t>
            </a:r>
            <a:r>
              <a:rPr kumimoji="0" lang="es-AR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 lugar en memoria</a:t>
            </a:r>
            <a:r>
              <a:rPr kumimoji="0" lang="es-AR" sz="1800" b="0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, </a:t>
            </a:r>
            <a:endParaRPr kumimoji="0" lang="es-AR" sz="1800" b="0" i="0" u="sng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sng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 </a:t>
            </a:r>
            <a:r>
              <a:rPr kumimoji="0" lang="es-AR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nombre y tipo de </a:t>
            </a:r>
            <a:r>
              <a:rPr kumimoji="0" lang="es-AR" sz="1800" b="0" i="0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dato asociado</a:t>
            </a:r>
            <a:r>
              <a:rPr kumimoji="0" lang="es-AR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2927876" y="4724400"/>
            <a:ext cx="3504174" cy="12926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b="1" i="1" smtClean="0"/>
              <a:t>variables</a:t>
            </a:r>
            <a:r>
              <a:rPr lang="es-ES" b="1"/>
              <a:t/>
            </a:r>
            <a:br>
              <a:rPr lang="es-ES" b="1"/>
            </a:br>
            <a:r>
              <a:rPr lang="es-ES" b="1" smtClean="0"/>
              <a:t>   </a:t>
            </a:r>
            <a:r>
              <a:rPr lang="es-ES" sz="20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real </a:t>
            </a:r>
            <a:r>
              <a:rPr lang="es-ES" b="1" i="1" smtClean="0"/>
              <a:t> </a:t>
            </a:r>
            <a:r>
              <a:rPr lang="es-ES" b="1"/>
              <a:t>p</a:t>
            </a:r>
            <a:r>
              <a:rPr lang="es-ES" b="1" smtClean="0"/>
              <a:t>recio, capacidad, salario</a:t>
            </a:r>
            <a:r>
              <a:rPr lang="es-ES" b="1"/>
              <a:t/>
            </a:r>
            <a:br>
              <a:rPr lang="es-ES" b="1"/>
            </a:br>
            <a:r>
              <a:rPr lang="es-ES" b="1" smtClean="0"/>
              <a:t>   </a:t>
            </a:r>
            <a:r>
              <a:rPr lang="es-ES" sz="20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entero</a:t>
            </a:r>
            <a:r>
              <a:rPr lang="es-ES" b="1" i="1" smtClean="0"/>
              <a:t>  </a:t>
            </a:r>
            <a:r>
              <a:rPr lang="es-ES" b="1" smtClean="0"/>
              <a:t>edad, cantidad, entradas</a:t>
            </a:r>
            <a:r>
              <a:rPr lang="es-ES" b="1"/>
              <a:t/>
            </a:r>
            <a:br>
              <a:rPr lang="es-ES" b="1"/>
            </a:br>
            <a:r>
              <a:rPr lang="es-ES" b="1" smtClean="0"/>
              <a:t>   </a:t>
            </a:r>
            <a:r>
              <a:rPr lang="es-ES" sz="20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string</a:t>
            </a:r>
            <a:r>
              <a:rPr lang="es-ES" b="1" i="1" smtClean="0"/>
              <a:t>  </a:t>
            </a:r>
            <a:r>
              <a:rPr lang="es-ES" b="1" smtClean="0"/>
              <a:t>nombre</a:t>
            </a:r>
            <a:r>
              <a:rPr lang="es-ES" b="1"/>
              <a:t>, </a:t>
            </a:r>
            <a:r>
              <a:rPr lang="es-ES" b="1" smtClean="0"/>
              <a:t>dirección</a:t>
            </a:r>
            <a:r>
              <a:rPr lang="es-ES" b="1"/>
              <a:t>, </a:t>
            </a:r>
            <a:r>
              <a:rPr lang="es-ES" b="1" smtClean="0"/>
              <a:t>ciudad</a:t>
            </a:r>
            <a:endParaRPr lang="es-ES"/>
          </a:p>
        </p:txBody>
      </p:sp>
      <p:sp>
        <p:nvSpPr>
          <p:cNvPr id="3" name="Rectangle 2"/>
          <p:cNvSpPr/>
          <p:nvPr/>
        </p:nvSpPr>
        <p:spPr>
          <a:xfrm>
            <a:off x="1555642" y="3946415"/>
            <a:ext cx="6064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mtClean="0">
                <a:solidFill>
                  <a:srgbClr val="000000"/>
                </a:solidFill>
              </a:rPr>
              <a:t>Las variables </a:t>
            </a:r>
            <a:r>
              <a:rPr lang="es-ES">
                <a:solidFill>
                  <a:srgbClr val="000000"/>
                </a:solidFill>
              </a:rPr>
              <a:t>que se utilicen en el </a:t>
            </a:r>
            <a:r>
              <a:rPr lang="es-ES" smtClean="0">
                <a:solidFill>
                  <a:srgbClr val="000000"/>
                </a:solidFill>
              </a:rPr>
              <a:t>algoritmo se deben </a:t>
            </a:r>
            <a:r>
              <a:rPr lang="es-ES" u="sng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declarar</a:t>
            </a:r>
            <a:r>
              <a:rPr lang="es-ES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mtClean="0">
                <a:solidFill>
                  <a:srgbClr val="000000"/>
                </a:solidFill>
              </a:rPr>
              <a:t>así :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Definición de constantes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85800" y="1124745"/>
            <a:ext cx="77768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sng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Definir</a:t>
            </a:r>
            <a:r>
              <a:rPr kumimoji="0" lang="es-AR" sz="1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una constante al </a:t>
            </a:r>
            <a:r>
              <a:rPr kumimoji="0" lang="es-AR" sz="1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comienzo </a:t>
            </a:r>
            <a:r>
              <a:rPr kumimoji="0" lang="es-AR" sz="1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del algoritmo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es darle un valor que no cambia</a:t>
            </a:r>
            <a:r>
              <a:rPr kumimoji="0" lang="es-AR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.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1000" y="2453045"/>
            <a:ext cx="1081803" cy="5687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s-AR" smtClean="0"/>
              <a:t>  3,1416</a:t>
            </a:r>
            <a:endParaRPr lang="es-A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52662" y="2052935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/>
              <a:t>Pi</a:t>
            </a:r>
            <a:endParaRPr lang="es-AR" sz="2000" dirty="0"/>
          </a:p>
        </p:txBody>
      </p:sp>
      <p:sp>
        <p:nvSpPr>
          <p:cNvPr id="9" name="Rectángulo 4"/>
          <p:cNvSpPr/>
          <p:nvPr/>
        </p:nvSpPr>
        <p:spPr>
          <a:xfrm>
            <a:off x="755576" y="2276872"/>
            <a:ext cx="276318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Atributos</a:t>
            </a:r>
            <a:endParaRPr kumimoji="0" lang="es-A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	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   Nombre: </a:t>
            </a:r>
            <a:r>
              <a:rPr kumimoji="0" lang="es-A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	   Valor: </a:t>
            </a:r>
            <a:r>
              <a:rPr lang="es-AR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3,1416</a:t>
            </a:r>
            <a:endParaRPr lang="es-AR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34685" y="4720046"/>
            <a:ext cx="183811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ES" b="1" i="1" smtClean="0"/>
              <a:t>constantes</a:t>
            </a:r>
            <a:r>
              <a:rPr lang="es-ES" b="1"/>
              <a:t/>
            </a:r>
            <a:br>
              <a:rPr lang="es-ES" b="1"/>
            </a:br>
            <a:r>
              <a:rPr lang="es-ES" b="1" smtClean="0"/>
              <a:t>   </a:t>
            </a:r>
            <a:r>
              <a:rPr lang="es-ES" smtClean="0"/>
              <a:t>Pi= 3,1416</a:t>
            </a:r>
            <a:br>
              <a:rPr lang="es-ES" smtClean="0"/>
            </a:br>
            <a:r>
              <a:rPr lang="es-ES"/>
              <a:t>   IVA= 21</a:t>
            </a:r>
          </a:p>
          <a:p>
            <a:r>
              <a:rPr lang="es-ES"/>
              <a:t> </a:t>
            </a:r>
            <a:r>
              <a:rPr lang="es-ES" smtClean="0"/>
              <a:t>  Cantidad= </a:t>
            </a:r>
            <a:r>
              <a:rPr lang="es-ES"/>
              <a:t>89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3946415"/>
            <a:ext cx="7401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mtClean="0">
                <a:solidFill>
                  <a:srgbClr val="000000"/>
                </a:solidFill>
              </a:rPr>
              <a:t>Las constantes que </a:t>
            </a:r>
            <a:r>
              <a:rPr lang="es-ES">
                <a:solidFill>
                  <a:srgbClr val="000000"/>
                </a:solidFill>
              </a:rPr>
              <a:t>se utilicen en el </a:t>
            </a:r>
            <a:r>
              <a:rPr lang="es-ES" smtClean="0">
                <a:solidFill>
                  <a:srgbClr val="000000"/>
                </a:solidFill>
              </a:rPr>
              <a:t>algoritmo se deben </a:t>
            </a:r>
            <a:r>
              <a:rPr lang="es-ES" u="sng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definir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smtClean="0">
                <a:solidFill>
                  <a:srgbClr val="000000"/>
                </a:solidFill>
              </a:rPr>
              <a:t>con un signo </a:t>
            </a:r>
            <a:r>
              <a:rPr lang="es-ES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s-ES" smtClean="0">
                <a:solidFill>
                  <a:srgbClr val="000000"/>
                </a:solidFill>
              </a:rPr>
              <a:t> así :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45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Expresiones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68107" y="1155180"/>
            <a:ext cx="2208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Expresiones Aritméticas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5161252" y="1163601"/>
            <a:ext cx="2814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Expresiones Relacionales y Lógicas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814580" y="1883852"/>
            <a:ext cx="1723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NOT, AND, OR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787325" y="1883852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MI10"/>
                <a:ea typeface="+mn-ea"/>
                <a:cs typeface="+mn-cs"/>
              </a:rPr>
              <a:t>&lt; &gt; &lt;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=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MI10"/>
                <a:ea typeface="+mn-ea"/>
                <a:cs typeface="+mn-cs"/>
              </a:rPr>
              <a:t>&gt;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= =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MI10"/>
                <a:ea typeface="+mn-ea"/>
                <a:cs typeface="+mn-cs"/>
              </a:rPr>
              <a:t>&lt; &gt;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6" t="27378" r="12840" b="49953"/>
          <a:stretch/>
        </p:blipFill>
        <p:spPr>
          <a:xfrm>
            <a:off x="4450066" y="3007590"/>
            <a:ext cx="3180856" cy="16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4825665" y="3272892"/>
                <a:ext cx="2429658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𝑷𝒓𝒐𝒎𝒆𝒅𝒊𝒐</m:t>
                      </m:r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 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𝒃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 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</m:num>
                        <m:den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kumimoji="0" lang="es-A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665" y="3272892"/>
                <a:ext cx="2429658" cy="5600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1787778" y="4438513"/>
                <a:ext cx="29995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𝑷𝒓𝒐𝒎𝒆𝒅𝒊𝒐</m:t>
                      </m:r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𝒃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</m:e>
                      </m:d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/</m:t>
                      </m:r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</m:oMath>
                  </m:oMathPara>
                </a14:m>
                <a:endParaRPr kumimoji="0" lang="es-A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778" y="4438513"/>
                <a:ext cx="2999547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ángulo 12"/>
          <p:cNvSpPr/>
          <p:nvPr/>
        </p:nvSpPr>
        <p:spPr>
          <a:xfrm>
            <a:off x="1112502" y="1938886"/>
            <a:ext cx="2811047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prstClr val="black"/>
                </a:solidFill>
                <a:latin typeface="NimbusRomNo9L-Regu"/>
              </a:rPr>
              <a:t>Resultado del tipo numérico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5468112" y="2341052"/>
            <a:ext cx="2208306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Resultado del </a:t>
            </a:r>
            <a:r>
              <a:rPr kumimoji="0" lang="es-A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tipo lógico</a:t>
            </a:r>
            <a:endParaRPr kumimoji="0" lang="es-A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9754" y="5399072"/>
            <a:ext cx="85351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smtClean="0"/>
              <a:t>Vimos las </a:t>
            </a:r>
            <a:r>
              <a:rPr lang="es-MX" sz="2000" dirty="0" smtClean="0"/>
              <a:t>reglas que tiene el </a:t>
            </a:r>
            <a:r>
              <a:rPr lang="es-MX" sz="2000" smtClean="0"/>
              <a:t>procesador </a:t>
            </a:r>
            <a:r>
              <a:rPr lang="es-MX" sz="2000" smtClean="0"/>
              <a:t>para </a:t>
            </a:r>
            <a:r>
              <a:rPr lang="es-MX" sz="2000" dirty="0"/>
              <a:t>evaluar </a:t>
            </a:r>
            <a:r>
              <a:rPr lang="es-MX" sz="2000"/>
              <a:t>expresiones </a:t>
            </a:r>
            <a:r>
              <a:rPr lang="es-MX" sz="2000" smtClean="0"/>
              <a:t>aritméticas.</a:t>
            </a:r>
            <a:endParaRPr lang="es-AR" sz="2000" dirty="0"/>
          </a:p>
        </p:txBody>
      </p:sp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98" y="90577"/>
            <a:ext cx="1128623" cy="112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04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Dudas de Práctica 2 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27" y="2971800"/>
            <a:ext cx="6334125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1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36348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 w="10541" cmpd="sng">
                <a:solidFill>
                  <a:srgbClr val="2DA2BF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2DA2BF">
                      <a:tint val="40000"/>
                      <a:satMod val="250000"/>
                    </a:srgbClr>
                  </a:gs>
                  <a:gs pos="9000">
                    <a:srgbClr val="2DA2BF">
                      <a:tint val="52000"/>
                      <a:satMod val="300000"/>
                    </a:srgbClr>
                  </a:gs>
                  <a:gs pos="50000">
                    <a:srgbClr val="2DA2BF">
                      <a:shade val="20000"/>
                      <a:satMod val="300000"/>
                    </a:srgbClr>
                  </a:gs>
                  <a:gs pos="79000">
                    <a:srgbClr val="2DA2BF">
                      <a:tint val="52000"/>
                      <a:satMod val="300000"/>
                    </a:srgbClr>
                  </a:gs>
                  <a:gs pos="100000">
                    <a:srgbClr val="2DA2B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7400" y="1676400"/>
            <a:ext cx="52447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s-AR" sz="2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Comprender el problema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s-AR" sz="2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Trazar un plan para resolverlo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s-AR" sz="2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Escribir el algoritmo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s-AR" sz="2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Codificarlo (programa lenguaje C)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s-AR" sz="2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Verificar si funciona bien</a:t>
            </a:r>
            <a:endParaRPr lang="en-US" sz="2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56812"/>
            <a:ext cx="31242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5" descr="Tienes un problema? ¡Estupendo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766" y="4119700"/>
            <a:ext cx="1970468" cy="146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883" y="4089470"/>
            <a:ext cx="2975687" cy="183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73120" y="313267"/>
            <a:ext cx="80464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9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Pasos necesarios para encarar problemas que luego se ejecutarán en una computadora</a:t>
            </a:r>
            <a:endParaRPr lang="es-AR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7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272" y="1678700"/>
            <a:ext cx="51054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21" y="2514600"/>
            <a:ext cx="457200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 descr="Memes De Desesperado - Galeria: 267 Imagenes Gracios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8" y="2937166"/>
            <a:ext cx="3059643" cy="28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57200" y="706328"/>
            <a:ext cx="8510728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Aprender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un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nuevo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lenguaje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0268" y="5950178"/>
            <a:ext cx="34177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AR" sz="32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</a:rPr>
              <a:t>Vamos paso a paso</a:t>
            </a:r>
            <a:endParaRPr lang="en-US" sz="3200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89079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Objetivo</a:t>
            </a:r>
            <a:r>
              <a:rPr lang="en-U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de la </a:t>
            </a:r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asignatura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10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50" y="381000"/>
            <a:ext cx="612181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Miniatu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7453606" cy="41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13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Estrategias para pensar mejor - La Mente es Maravillosa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27914"/>
            <a:ext cx="2590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50" y="381000"/>
            <a:ext cx="612181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 descr="ES POSIBLE CAMBIAR MI FORMA DE PENSAR Y DE SENTIR? - Emilio Calv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43424"/>
            <a:ext cx="2571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676400"/>
            <a:ext cx="74866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0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38400" y="2067297"/>
            <a:ext cx="4492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buAutoNum type="arabicParenR"/>
            </a:pPr>
            <a:r>
              <a:rPr lang="es-AR" sz="2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Datos (entra x el teclado)</a:t>
            </a:r>
          </a:p>
          <a:p>
            <a:pPr marL="742950" lvl="0" indent="-742950">
              <a:buAutoNum type="arabicParenR"/>
            </a:pPr>
            <a:r>
              <a:rPr lang="es-AR" sz="2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Resultados (sale x pantalla)</a:t>
            </a:r>
          </a:p>
          <a:p>
            <a:pPr marL="742950" lvl="0" indent="-742950">
              <a:buAutoNum type="arabicParenR"/>
            </a:pPr>
            <a:r>
              <a:rPr lang="es-AR" sz="2400" b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Metodología (resolución) </a:t>
            </a:r>
            <a:endParaRPr lang="en-US" sz="2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50" y="381000"/>
            <a:ext cx="612181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27914"/>
            <a:ext cx="2590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 descr="ES POSIBLE CAMBIAR MI FORMA DE PENSAR Y DE SENTIR? - Emilio Calv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43424"/>
            <a:ext cx="2571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5" y="3226631"/>
            <a:ext cx="4440858" cy="1040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 Título"/>
          <p:cNvSpPr txBox="1">
            <a:spLocks/>
          </p:cNvSpPr>
          <p:nvPr/>
        </p:nvSpPr>
        <p:spPr>
          <a:xfrm>
            <a:off x="0" y="1447800"/>
            <a:ext cx="9143999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Análisis del problema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79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58" y="1752600"/>
            <a:ext cx="6908804" cy="175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81552" y="3429001"/>
            <a:ext cx="2416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sz="2800" b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1) Datos</a:t>
            </a:r>
            <a:endParaRPr lang="es-AR" sz="2800" b="1" dirty="0" smtClean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74297" y="3434365"/>
            <a:ext cx="243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sz="2800" b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2) Resultados</a:t>
            </a:r>
            <a:endParaRPr lang="es-AR" sz="28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614871" y="2438401"/>
            <a:ext cx="1292225" cy="8382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utoShape 8" descr="Investigación De Mercado El Análisis De Los Resultados Por ...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2" y="4048032"/>
            <a:ext cx="26289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AutoShape 13" descr="Elimina flechas de atajo en programas de Windows - Digital To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Curved Left Arrow 24"/>
          <p:cNvSpPr/>
          <p:nvPr/>
        </p:nvSpPr>
        <p:spPr>
          <a:xfrm>
            <a:off x="7924800" y="2438401"/>
            <a:ext cx="838200" cy="1209540"/>
          </a:xfrm>
          <a:prstGeom prst="curvedLeftArrow">
            <a:avLst>
              <a:gd name="adj1" fmla="val 25000"/>
              <a:gd name="adj2" fmla="val 50000"/>
              <a:gd name="adj3" fmla="val 67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50" y="381000"/>
            <a:ext cx="612181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48032"/>
            <a:ext cx="2467922" cy="186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Fondo Inconsútil Gris Del Ajedrez Ilustración Del Vector Stock de  ilustración - Ilustración de inconsútil, vector: 893261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68352"/>
            <a:ext cx="8532573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ndo Inconsútil Gris Del Ajedrez Ilustración Del Vector Stock de  ilustración - Ilustración de inconsútil, vector: 893261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0"/>
            <a:ext cx="8532573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32" y="1303304"/>
            <a:ext cx="7815056" cy="378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97" y="243424"/>
            <a:ext cx="714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58" y="230574"/>
            <a:ext cx="15621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02" y="289221"/>
            <a:ext cx="15811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46" y="123069"/>
            <a:ext cx="985318" cy="103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734" y="5299937"/>
            <a:ext cx="985318" cy="103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58" y="326546"/>
            <a:ext cx="898478" cy="86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027" y="289221"/>
            <a:ext cx="898478" cy="86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549" y="5382414"/>
            <a:ext cx="898478" cy="86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004" y="5382416"/>
            <a:ext cx="898478" cy="86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587" y="5360021"/>
            <a:ext cx="898478" cy="865405"/>
          </a:xfrm>
          <a:prstGeom prst="rect">
            <a:avLst/>
          </a:prstGeom>
          <a:solidFill>
            <a:schemeClr val="bg2">
              <a:lumMod val="50000"/>
            </a:schemeClr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703238"/>
            <a:ext cx="923717" cy="77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96" y="331451"/>
            <a:ext cx="836875" cy="70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 rot="-1080000">
            <a:off x="1495746" y="2465058"/>
            <a:ext cx="5673842" cy="165078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FELIZ DIA DEL ESTUDIANTE!!</a:t>
            </a:r>
            <a:endParaRPr lang="en-US" sz="5400" b="1" cap="none" spc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5800" y="5768975"/>
            <a:ext cx="2057400" cy="55562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smtClean="0">
                <a:solidFill>
                  <a:schemeClr val="bg1"/>
                </a:solidFill>
              </a:rPr>
              <a:t>21 Sep 2020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85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62" y="1828799"/>
            <a:ext cx="6908804" cy="175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AutoShape 8" descr="Investigación De Mercado El Análisis De Los Resultados Por ...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13" descr="Elimina flechas de atajo en programas de Windows - Digital To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4419600" y="2971800"/>
            <a:ext cx="609600" cy="1190532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32026" y="4191000"/>
            <a:ext cx="246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3) Metodología</a:t>
            </a:r>
            <a:endParaRPr lang="en-US" sz="28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39" y="1827675"/>
            <a:ext cx="584425" cy="54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632963" y="1752600"/>
            <a:ext cx="762000" cy="5948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ln w="1905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RAM</a:t>
            </a:r>
            <a:endParaRPr lang="en-US" b="1" dirty="0">
              <a:ln w="1905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50" y="381000"/>
            <a:ext cx="612181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449980" y="4760436"/>
            <a:ext cx="27222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Acciones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892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685800" y="1295400"/>
            <a:ext cx="7844856" cy="25237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Generalizando, las acciones que realiza nuestro procesador </a:t>
            </a:r>
            <a:r>
              <a:rPr kumimoji="0" lang="es-A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son</a:t>
            </a:r>
            <a:r>
              <a:rPr kumimoji="0" lang="es-A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: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“</a:t>
            </a:r>
            <a:r>
              <a:rPr kumimoji="0" lang="es-A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toma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” información desde algún periférico de entrada,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actualiza la memoria de datos,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procesa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los datos para obtener resultados parciales y finales </a:t>
            </a:r>
            <a:endParaRPr kumimoji="0" lang="es-A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	(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suma, resta, compara)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“</a:t>
            </a:r>
            <a:r>
              <a:rPr kumimoji="0" lang="es-A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envía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” los resultados a algún periférico de salida.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1 Título"/>
              <p:cNvSpPr txBox="1">
                <a:spLocks/>
              </p:cNvSpPr>
              <p:nvPr/>
            </p:nvSpPr>
            <p:spPr>
              <a:xfrm>
                <a:off x="467544" y="404665"/>
                <a:ext cx="7772400" cy="720080"/>
              </a:xfrm>
              <a:prstGeom prst="rect">
                <a:avLst/>
              </a:prstGeom>
            </p:spPr>
            <p:txBody>
              <a:bodyPr vert="horz" rtlCol="0" anchor="t">
                <a:normAutofit/>
                <a:scene3d>
                  <a:camera prst="orthographicFront"/>
                  <a:lightRig rig="soft" dir="t"/>
                </a:scene3d>
                <a:sp3d prstMaterial="softEdge">
                  <a:bevelT w="25400" h="25400"/>
                </a:sp3d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100" b="1" kern="1200">
                    <a:solidFill>
                      <a:schemeClr val="tx2"/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  <a:extLst/>
              </a:lstStyle>
              <a:p>
                <a:pPr lvl="0">
                  <a:defRPr/>
                </a:pPr>
                <a:r>
                  <a:rPr lang="es-AR" sz="290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rPr>
                  <a:t>Acciones del </a:t>
                </a:r>
                <a14:m>
                  <m:oMath xmlns:m="http://schemas.openxmlformats.org/officeDocument/2006/math">
                    <m:r>
                      <a:rPr lang="el-GR" sz="32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s-ES" sz="32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𝑝</m:t>
                    </m:r>
                  </m:oMath>
                </a14:m>
                <a:endParaRPr lang="es-AR" sz="2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1 Títul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04665"/>
                <a:ext cx="7772400" cy="720080"/>
              </a:xfrm>
              <a:prstGeom prst="rect">
                <a:avLst/>
              </a:prstGeom>
              <a:blipFill rotWithShape="1">
                <a:blip r:embed="rId2"/>
                <a:stretch>
                  <a:fillRect l="-1961" t="-5882" b="-1008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62400"/>
            <a:ext cx="4855019" cy="2537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15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62" y="1828799"/>
            <a:ext cx="6908804" cy="175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AutoShape 8" descr="Investigación De Mercado El Análisis De Los Resultados Por ...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13" descr="Elimina flechas de atajo en programas de Windows - Digital To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4419600" y="2971800"/>
            <a:ext cx="609600" cy="1190532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49980" y="4760436"/>
            <a:ext cx="27222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Acciones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24600" y="3429000"/>
            <a:ext cx="14205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ContrastingRightFacing"/>
              <a:lightRig rig="threePt" dir="t"/>
            </a:scene3d>
          </a:bodyPr>
          <a:lstStyle/>
          <a:p>
            <a:pPr algn="ctr"/>
            <a:r>
              <a:rPr lang="en-US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Leer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324600" y="4166278"/>
            <a:ext cx="23391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ContrastingRightFacing"/>
              <a:lightRig rig="threePt" dir="t"/>
            </a:scene3d>
          </a:bodyPr>
          <a:lstStyle/>
          <a:p>
            <a:pPr algn="ctr"/>
            <a:r>
              <a:rPr lang="en-US" sz="54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Asignar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598071" y="4953000"/>
            <a:ext cx="2294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ContrastingRightFacing"/>
              <a:lightRig rig="threePt" dir="t"/>
            </a:scene3d>
          </a:bodyPr>
          <a:lstStyle/>
          <a:p>
            <a:pPr algn="ctr"/>
            <a:r>
              <a:rPr lang="en-US" sz="5400" b="1" dirty="0" err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Escribir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2026" y="4191000"/>
            <a:ext cx="246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3) Metodología</a:t>
            </a:r>
            <a:endParaRPr lang="en-US" sz="28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39" y="1827675"/>
            <a:ext cx="584425" cy="54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632963" y="1752600"/>
            <a:ext cx="762000" cy="5948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ln w="1905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RAM</a:t>
            </a:r>
            <a:endParaRPr lang="en-US" b="1" dirty="0">
              <a:ln w="1905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1 Título"/>
              <p:cNvSpPr txBox="1">
                <a:spLocks/>
              </p:cNvSpPr>
              <p:nvPr/>
            </p:nvSpPr>
            <p:spPr>
              <a:xfrm>
                <a:off x="467544" y="404665"/>
                <a:ext cx="7772400" cy="720080"/>
              </a:xfrm>
              <a:prstGeom prst="rect">
                <a:avLst/>
              </a:prstGeom>
            </p:spPr>
            <p:txBody>
              <a:bodyPr vert="horz" rtlCol="0" anchor="t">
                <a:normAutofit/>
                <a:scene3d>
                  <a:camera prst="orthographicFront"/>
                  <a:lightRig rig="soft" dir="t"/>
                </a:scene3d>
                <a:sp3d prstMaterial="softEdge">
                  <a:bevelT w="25400" h="25400"/>
                </a:sp3d>
              </a:bodyPr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100" b="1" kern="1200">
                    <a:solidFill>
                      <a:schemeClr val="tx2"/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  <a:extLst/>
              </a:lstStyle>
              <a:p>
                <a:pPr lvl="0">
                  <a:defRPr/>
                </a:pPr>
                <a:r>
                  <a:rPr lang="es-AR" sz="290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rPr>
                  <a:t>Acciones del </a:t>
                </a:r>
                <a14:m>
                  <m:oMath xmlns:m="http://schemas.openxmlformats.org/officeDocument/2006/math">
                    <m:r>
                      <a:rPr lang="el-GR" sz="32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s-ES" sz="32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𝑝</m:t>
                    </m:r>
                  </m:oMath>
                </a14:m>
                <a:endParaRPr lang="es-AR" sz="29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1 Títul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04665"/>
                <a:ext cx="7772400" cy="720080"/>
              </a:xfrm>
              <a:prstGeom prst="rect">
                <a:avLst/>
              </a:prstGeom>
              <a:blipFill rotWithShape="1">
                <a:blip r:embed="rId4"/>
                <a:stretch>
                  <a:fillRect l="-1961" t="-5882" b="-1008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5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1 CuadroTexto"/>
          <p:cNvSpPr txBox="1">
            <a:spLocks noChangeArrowheads="1"/>
          </p:cNvSpPr>
          <p:nvPr/>
        </p:nvSpPr>
        <p:spPr bwMode="auto">
          <a:xfrm>
            <a:off x="539750" y="1196975"/>
            <a:ext cx="80645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b="1" dirty="0" smtClean="0">
                <a:solidFill>
                  <a:srgbClr val="0070C0"/>
                </a:solidFill>
              </a:rPr>
              <a:t>Ambiente</a:t>
            </a:r>
            <a:r>
              <a:rPr lang="es-AR" b="1" dirty="0" smtClean="0"/>
              <a:t> </a:t>
            </a:r>
            <a:r>
              <a:rPr lang="es-AR" dirty="0" smtClean="0"/>
              <a:t>de un trabajo, es el </a:t>
            </a:r>
            <a:r>
              <a:rPr lang="es-AR" i="1" dirty="0" smtClean="0"/>
              <a:t>conjunto</a:t>
            </a:r>
            <a:r>
              <a:rPr lang="es-AR" dirty="0" smtClean="0"/>
              <a:t> de todos los </a:t>
            </a:r>
            <a:r>
              <a:rPr lang="es-AR" i="1" dirty="0" smtClean="0"/>
              <a:t>recursos</a:t>
            </a:r>
            <a:r>
              <a:rPr lang="es-AR" dirty="0" smtClean="0"/>
              <a:t> necesarios para la ejecución de ese trabajo.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8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b="1" smtClean="0">
              <a:solidFill>
                <a:srgbClr val="00B05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b="1" smtClean="0">
                <a:solidFill>
                  <a:srgbClr val="00B050"/>
                </a:solidFill>
              </a:rPr>
              <a:t>Acción</a:t>
            </a:r>
            <a:r>
              <a:rPr lang="es-AR" smtClean="0"/>
              <a:t> </a:t>
            </a:r>
            <a:r>
              <a:rPr lang="es-AR" dirty="0" smtClean="0"/>
              <a:t>es un </a:t>
            </a:r>
            <a:r>
              <a:rPr lang="es-AR" i="1" dirty="0" smtClean="0"/>
              <a:t>evento</a:t>
            </a:r>
            <a:r>
              <a:rPr lang="es-AR" dirty="0" smtClean="0"/>
              <a:t> que modifica el </a:t>
            </a:r>
            <a:r>
              <a:rPr lang="es-AR" dirty="0" smtClean="0">
                <a:solidFill>
                  <a:srgbClr val="0070C0"/>
                </a:solidFill>
              </a:rPr>
              <a:t>ambiente</a:t>
            </a:r>
            <a:r>
              <a:rPr lang="es-AR" dirty="0" smtClean="0"/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8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smtClean="0"/>
              <a:t>Descripto el </a:t>
            </a:r>
            <a:r>
              <a:rPr lang="es-AR" b="1" dirty="0" smtClean="0">
                <a:solidFill>
                  <a:srgbClr val="0070C0"/>
                </a:solidFill>
              </a:rPr>
              <a:t>ambiente</a:t>
            </a:r>
            <a:r>
              <a:rPr lang="es-AR" dirty="0" smtClean="0"/>
              <a:t> de un problema</a:t>
            </a:r>
            <a:r>
              <a:rPr lang="es-AR" smtClean="0"/>
              <a:t>, una </a:t>
            </a:r>
            <a:r>
              <a:rPr lang="es-AR" b="1" dirty="0" smtClean="0">
                <a:solidFill>
                  <a:srgbClr val="00B050"/>
                </a:solidFill>
              </a:rPr>
              <a:t>acción</a:t>
            </a:r>
            <a:r>
              <a:rPr lang="es-AR" dirty="0" smtClean="0"/>
              <a:t> sobre ese </a:t>
            </a:r>
            <a:r>
              <a:rPr lang="es-AR" b="1" dirty="0" smtClean="0">
                <a:solidFill>
                  <a:srgbClr val="0070C0"/>
                </a:solidFill>
              </a:rPr>
              <a:t>ambiente</a:t>
            </a:r>
            <a:r>
              <a:rPr lang="es-AR" dirty="0" smtClean="0"/>
              <a:t> es un </a:t>
            </a:r>
            <a:r>
              <a:rPr lang="es-AR" b="1" i="1" dirty="0" smtClean="0"/>
              <a:t>hecho de duración finita</a:t>
            </a:r>
            <a:r>
              <a:rPr lang="es-AR" dirty="0" smtClean="0"/>
              <a:t> (pelar una papa</a:t>
            </a:r>
            <a:r>
              <a:rPr lang="es-AR" smtClean="0"/>
              <a:t>) por </a:t>
            </a:r>
            <a:r>
              <a:rPr lang="es-AR" dirty="0" smtClean="0"/>
              <a:t>el cual, a partir de un </a:t>
            </a:r>
            <a:r>
              <a:rPr lang="es-AR" b="1" dirty="0" smtClean="0"/>
              <a:t>estado inicial </a:t>
            </a:r>
            <a:r>
              <a:rPr lang="es-AR" dirty="0" smtClean="0"/>
              <a:t>(papa sin pelar</a:t>
            </a:r>
            <a:r>
              <a:rPr lang="es-AR" smtClean="0"/>
              <a:t>), se </a:t>
            </a:r>
            <a:r>
              <a:rPr lang="es-AR" dirty="0" smtClean="0"/>
              <a:t>obtiene un nuevo </a:t>
            </a:r>
            <a:r>
              <a:rPr lang="es-AR" b="1" dirty="0" smtClean="0"/>
              <a:t>estado final </a:t>
            </a:r>
            <a:r>
              <a:rPr lang="es-AR" dirty="0" smtClean="0"/>
              <a:t>(papa pelada).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8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smtClean="0"/>
              <a:t>Las </a:t>
            </a:r>
            <a:r>
              <a:rPr lang="es-AR" b="1" dirty="0" smtClean="0">
                <a:solidFill>
                  <a:srgbClr val="00B050"/>
                </a:solidFill>
              </a:rPr>
              <a:t>acciones primitivas </a:t>
            </a:r>
            <a:r>
              <a:rPr lang="es-AR" dirty="0" smtClean="0"/>
              <a:t>son las que el </a:t>
            </a:r>
            <a:r>
              <a:rPr lang="es-AR" b="1" dirty="0" smtClean="0"/>
              <a:t>procesador puede interpretar y ejecutar</a:t>
            </a:r>
            <a:r>
              <a:rPr lang="es-AR" dirty="0" smtClean="0"/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8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smtClean="0"/>
              <a:t>Un procesador </a:t>
            </a:r>
            <a:r>
              <a:rPr lang="es-AR" u="sng" dirty="0" smtClean="0"/>
              <a:t>no entiende</a:t>
            </a:r>
            <a:r>
              <a:rPr lang="es-AR" dirty="0" smtClean="0"/>
              <a:t> una acción determinada cuando la misma no pertenece a su lenguaje. Luego, para que pueda entenderla, habrá que modificarla para que sí entienda, tal vez de un modo más detallado.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80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8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smtClean="0"/>
              <a:t>La </a:t>
            </a:r>
            <a:r>
              <a:rPr lang="es-AR" b="1" dirty="0" smtClean="0">
                <a:solidFill>
                  <a:srgbClr val="00B050"/>
                </a:solidFill>
              </a:rPr>
              <a:t>acción no primitiva </a:t>
            </a:r>
            <a:r>
              <a:rPr lang="es-AR" dirty="0" smtClean="0"/>
              <a:t>debe ser </a:t>
            </a:r>
            <a:r>
              <a:rPr lang="es-AR" b="1" dirty="0" smtClean="0"/>
              <a:t>descompuesta en acciones primitivas</a:t>
            </a:r>
            <a:r>
              <a:rPr lang="es-AR" smtClean="0"/>
              <a:t>. </a:t>
            </a:r>
            <a:endParaRPr lang="es-AR" dirty="0" smtClean="0"/>
          </a:p>
        </p:txBody>
      </p:sp>
      <p:sp>
        <p:nvSpPr>
          <p:cNvPr id="8197" name="4 CuadroTexto"/>
          <p:cNvSpPr txBox="1">
            <a:spLocks noChangeArrowheads="1"/>
          </p:cNvSpPr>
          <p:nvPr/>
        </p:nvSpPr>
        <p:spPr bwMode="auto">
          <a:xfrm>
            <a:off x="8123238" y="476250"/>
            <a:ext cx="9175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AR" altLang="es-ES" sz="1600"/>
              <a:t>(pág. 18)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</a:t>
            </a: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el libro: Acciones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93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1 CuadroTexto"/>
          <p:cNvSpPr txBox="1">
            <a:spLocks noChangeArrowheads="1"/>
          </p:cNvSpPr>
          <p:nvPr/>
        </p:nvSpPr>
        <p:spPr bwMode="auto">
          <a:xfrm>
            <a:off x="539750" y="1125538"/>
            <a:ext cx="8451850" cy="535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AR" altLang="es-ES"/>
              <a:t>La </a:t>
            </a:r>
            <a:r>
              <a:rPr lang="es-AR" altLang="es-ES" b="1">
                <a:solidFill>
                  <a:srgbClr val="00B050"/>
                </a:solidFill>
              </a:rPr>
              <a:t>acción no primitiva </a:t>
            </a:r>
            <a:r>
              <a:rPr lang="es-AR" altLang="es-ES"/>
              <a:t>debe ser descompuesta en </a:t>
            </a:r>
            <a:r>
              <a:rPr lang="es-AR" altLang="es-ES" b="1">
                <a:solidFill>
                  <a:srgbClr val="00B050"/>
                </a:solidFill>
              </a:rPr>
              <a:t>acciones primitivas</a:t>
            </a:r>
            <a:r>
              <a:rPr lang="es-AR" altLang="es-ES"/>
              <a:t>.</a:t>
            </a:r>
          </a:p>
          <a:p>
            <a:endParaRPr lang="es-AR" altLang="es-ES"/>
          </a:p>
          <a:p>
            <a:r>
              <a:rPr lang="es-AR" altLang="es-ES"/>
              <a:t>Existen diferentes técnicas para hacer ésto. </a:t>
            </a:r>
            <a:br>
              <a:rPr lang="es-AR" altLang="es-ES"/>
            </a:br>
            <a:r>
              <a:rPr lang="es-AR" altLang="es-ES"/>
              <a:t>Uno de estos métodos se denomina </a:t>
            </a:r>
            <a:r>
              <a:rPr lang="es-AR" altLang="es-ES" b="1"/>
              <a:t>Top-Down</a:t>
            </a:r>
            <a:r>
              <a:rPr lang="es-AR" altLang="es-ES"/>
              <a:t> o </a:t>
            </a:r>
            <a:r>
              <a:rPr lang="es-AR" altLang="es-ES" b="1"/>
              <a:t>de refinamientos sucesivos</a:t>
            </a:r>
            <a:r>
              <a:rPr lang="es-AR" altLang="es-ES"/>
              <a:t>.</a:t>
            </a:r>
          </a:p>
          <a:p>
            <a:endParaRPr lang="es-AR" altLang="es-ES"/>
          </a:p>
          <a:p>
            <a:r>
              <a:rPr lang="es-AR" altLang="es-ES"/>
              <a:t>Este método </a:t>
            </a:r>
            <a:r>
              <a:rPr lang="es-AR" altLang="es-ES" i="1"/>
              <a:t>parte</a:t>
            </a:r>
            <a:r>
              <a:rPr lang="es-AR" altLang="es-ES"/>
              <a:t> de una </a:t>
            </a:r>
            <a:r>
              <a:rPr lang="es-AR" altLang="es-ES" i="1"/>
              <a:t>idea general de resolución </a:t>
            </a:r>
            <a:r>
              <a:rPr lang="es-AR" altLang="es-ES"/>
              <a:t>y luego va </a:t>
            </a:r>
            <a:r>
              <a:rPr lang="es-AR" altLang="es-ES" i="1"/>
              <a:t>descomponiendo las tareas</a:t>
            </a:r>
            <a:r>
              <a:rPr lang="es-AR" altLang="es-ES"/>
              <a:t> hasta conseguir una </a:t>
            </a:r>
            <a:r>
              <a:rPr lang="es-AR" altLang="es-ES" u="sng"/>
              <a:t>secuencia de acciones primitivas</a:t>
            </a:r>
            <a:r>
              <a:rPr lang="es-AR" altLang="es-ES"/>
              <a:t> que permitan al procesador resolverla. </a:t>
            </a:r>
          </a:p>
          <a:p>
            <a:endParaRPr lang="es-AR" altLang="es-ES"/>
          </a:p>
          <a:p>
            <a:r>
              <a:rPr lang="es-AR" altLang="es-ES"/>
              <a:t>Luego, para resolver un problema dado se debe escribir un algoritmo que deberá ser entendido por el procesador que lo vaya a ejecutar.</a:t>
            </a:r>
          </a:p>
          <a:p>
            <a:endParaRPr lang="es-AR" altLang="es-ES"/>
          </a:p>
          <a:p>
            <a:r>
              <a:rPr lang="es-AR" altLang="es-ES"/>
              <a:t>Nuestro procesador será la </a:t>
            </a:r>
            <a:r>
              <a:rPr lang="es-AR" altLang="es-ES" b="1"/>
              <a:t>computadora </a:t>
            </a:r>
            <a:r>
              <a:rPr lang="es-AR" altLang="es-ES"/>
              <a:t>provista de algún </a:t>
            </a:r>
            <a:r>
              <a:rPr lang="es-AR" altLang="es-ES" b="1"/>
              <a:t>lenguaje de programación (primitivas)</a:t>
            </a:r>
            <a:r>
              <a:rPr lang="es-AR" altLang="es-ES"/>
              <a:t>.</a:t>
            </a:r>
          </a:p>
          <a:p>
            <a:endParaRPr lang="es-AR" altLang="es-ES"/>
          </a:p>
          <a:p>
            <a:r>
              <a:rPr lang="es-AR" altLang="es-ES"/>
              <a:t>Las</a:t>
            </a:r>
            <a:r>
              <a:rPr lang="es-AR" altLang="es-ES" b="1"/>
              <a:t> computadoras </a:t>
            </a:r>
            <a:r>
              <a:rPr lang="es-AR" altLang="es-ES"/>
              <a:t>pueden </a:t>
            </a:r>
            <a:r>
              <a:rPr lang="es-AR" altLang="es-ES" b="1"/>
              <a:t>comprender</a:t>
            </a:r>
            <a:r>
              <a:rPr lang="es-AR" altLang="es-ES"/>
              <a:t> varios </a:t>
            </a:r>
            <a:r>
              <a:rPr lang="es-AR" altLang="es-ES" b="1"/>
              <a:t>lenguajes de programación.  </a:t>
            </a:r>
          </a:p>
          <a:p>
            <a:r>
              <a:rPr lang="es-AR" altLang="es-ES"/>
              <a:t>Las </a:t>
            </a:r>
            <a:r>
              <a:rPr lang="es-AR" altLang="es-ES" b="1"/>
              <a:t>acciones primitivas </a:t>
            </a:r>
            <a:r>
              <a:rPr lang="es-AR" altLang="es-ES"/>
              <a:t>son </a:t>
            </a:r>
            <a:r>
              <a:rPr lang="es-AR" altLang="es-ES" b="1"/>
              <a:t>similares</a:t>
            </a:r>
            <a:r>
              <a:rPr lang="es-AR" altLang="es-ES"/>
              <a:t> en todos los </a:t>
            </a:r>
            <a:r>
              <a:rPr lang="es-AR" altLang="es-ES" b="1"/>
              <a:t>lenguajes</a:t>
            </a:r>
            <a:r>
              <a:rPr lang="es-AR" altLang="es-ES"/>
              <a:t>, lo que permite desarrollar </a:t>
            </a:r>
            <a:r>
              <a:rPr lang="es-AR" altLang="es-ES" b="1"/>
              <a:t>algoritmos</a:t>
            </a:r>
            <a:r>
              <a:rPr lang="es-AR" altLang="es-ES"/>
              <a:t> que sean </a:t>
            </a:r>
            <a:r>
              <a:rPr lang="es-AR" altLang="es-ES" b="1"/>
              <a:t>independientes del lenguaje y de la máquina </a:t>
            </a:r>
            <a:r>
              <a:rPr lang="es-AR" altLang="es-ES"/>
              <a:t>que los vaya a ejecutar.</a:t>
            </a:r>
          </a:p>
        </p:txBody>
      </p:sp>
      <p:sp>
        <p:nvSpPr>
          <p:cNvPr id="9221" name="4 CuadroTexto"/>
          <p:cNvSpPr txBox="1">
            <a:spLocks noChangeArrowheads="1"/>
          </p:cNvSpPr>
          <p:nvPr/>
        </p:nvSpPr>
        <p:spPr bwMode="auto">
          <a:xfrm>
            <a:off x="8123238" y="476250"/>
            <a:ext cx="9175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AR" altLang="es-ES" sz="1600"/>
              <a:t>(pág. 19)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del libro: Acciones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4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Cesar\AppData\Local\Microsoft\Windows\INetCache\IE\O7K7IJX0\laptop-312499_64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5018"/>
            <a:ext cx="2667000" cy="25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57200" y="485623"/>
            <a:ext cx="8510728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Aprender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un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nuevo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lenguaje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68395" y="2381693"/>
            <a:ext cx="2754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sintaxis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10848" y="3296093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semántica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97764" y="54864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s-AR" sz="3200" smtClean="0"/>
              <a:t>Lo vemos despues del descanso de 5’…</a:t>
            </a:r>
            <a:endParaRPr lang="en-US" sz="32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958"/>
            <a:ext cx="2206323" cy="134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37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smtClean="0"/>
              <a:t>descansamos 5’ y seguimos …</a:t>
            </a:r>
            <a:endParaRPr lang="en-US" sz="3200" dirty="0"/>
          </a:p>
        </p:txBody>
      </p:sp>
      <p:sp>
        <p:nvSpPr>
          <p:cNvPr id="3" name="AutoShape 2" descr="Ensaladas GIFs | Ten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Investigacion Puzzle GIF - Investigacion Puzzle Lightbulb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Buendía 👉 Es con mate Tomando mate en... - El Boyero - Estilo y Tradición  Argentina | Faceboo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848394"/>
            <a:ext cx="3171065" cy="31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mp3Kungs vs Cookin’ on 3 Burners - This Girl (Official Music Video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1400" y="5181600"/>
            <a:ext cx="609600" cy="609600"/>
          </a:xfrm>
          <a:prstGeom prst="rect">
            <a:avLst/>
          </a:prstGeom>
        </p:spPr>
      </p:pic>
      <p:pic>
        <p:nvPicPr>
          <p:cNvPr id="5128" name="Picture 8" descr="C:\Users\Cesar\AppData\Local\Microsoft\Windows\INetCache\IE\O7K7IJX0\1200px-Musical.ly_vector_logo.svg[1].pn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466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705600" y="5943600"/>
            <a:ext cx="2286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mtClean="0"/>
              <a:t>Kungs </a:t>
            </a:r>
            <a:r>
              <a:rPr lang="en-US" sz="900"/>
              <a:t>vs Cookin’ on 3 Burners - This </a:t>
            </a:r>
            <a:r>
              <a:rPr lang="en-US" sz="900" smtClean="0"/>
              <a:t>Girl</a:t>
            </a:r>
            <a:endParaRPr lang="es-ES" sz="900"/>
          </a:p>
        </p:txBody>
      </p:sp>
    </p:spTree>
    <p:extLst>
      <p:ext uri="{BB962C8B-B14F-4D97-AF65-F5344CB8AC3E}">
        <p14:creationId xmlns:p14="http://schemas.microsoft.com/office/powerpoint/2010/main" val="348794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38325"/>
            <a:ext cx="84582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44472" y="4629091"/>
            <a:ext cx="41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smtClean="0"/>
              <a:t>x</a:t>
            </a:r>
            <a:endParaRPr lang="es-A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4953000"/>
            <a:ext cx="5638800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400" smtClean="0"/>
              <a:t>X </a:t>
            </a:r>
            <a:r>
              <a:rPr lang="es-ES" sz="1400" smtClean="0">
                <a:sym typeface="Wingdings" panose="05000000000000000000" pitchFamily="2" charset="2"/>
              </a:rPr>
              <a:t> X + 8        se suma 8 a la variable </a:t>
            </a:r>
            <a:r>
              <a:rPr lang="es-ES" sz="1400" smtClean="0">
                <a:sym typeface="Wingdings" panose="05000000000000000000" pitchFamily="2" charset="2"/>
              </a:rPr>
              <a:t>X </a:t>
            </a:r>
            <a:r>
              <a:rPr lang="es-ES" sz="1400" smtClean="0">
                <a:sym typeface="Wingdings" panose="05000000000000000000" pitchFamily="2" charset="2"/>
              </a:rPr>
              <a:t>y se vuelve a colocar ese valor en </a:t>
            </a:r>
            <a:r>
              <a:rPr lang="es-ES" sz="1400" smtClean="0">
                <a:sym typeface="Wingdings" panose="05000000000000000000" pitchFamily="2" charset="2"/>
              </a:rPr>
              <a:t>X</a:t>
            </a:r>
            <a:endParaRPr lang="es-ES" sz="1400"/>
          </a:p>
        </p:txBody>
      </p:sp>
      <p:sp>
        <p:nvSpPr>
          <p:cNvPr id="15" name="TextBox 14"/>
          <p:cNvSpPr txBox="1"/>
          <p:nvPr/>
        </p:nvSpPr>
        <p:spPr>
          <a:xfrm>
            <a:off x="6942541" y="5117068"/>
            <a:ext cx="10668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smtClean="0"/>
              <a:t>X </a:t>
            </a:r>
            <a:r>
              <a:rPr lang="es-ES" sz="1600" smtClean="0">
                <a:sym typeface="Wingdings" panose="05000000000000000000" pitchFamily="2" charset="2"/>
              </a:rPr>
              <a:t> X +8</a:t>
            </a:r>
            <a:endParaRPr lang="es-ES" sz="1600"/>
          </a:p>
        </p:txBody>
      </p:sp>
      <p:sp>
        <p:nvSpPr>
          <p:cNvPr id="17" name="TextBox 16"/>
          <p:cNvSpPr txBox="1"/>
          <p:nvPr/>
        </p:nvSpPr>
        <p:spPr>
          <a:xfrm>
            <a:off x="8161867" y="4627711"/>
            <a:ext cx="41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smtClean="0"/>
              <a:t>x</a:t>
            </a:r>
            <a:endParaRPr lang="es-AR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8133263" y="5013063"/>
            <a:ext cx="392263" cy="473337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94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AR"/>
              <a:t> </a:t>
            </a:r>
            <a:r>
              <a:rPr lang="es-AR" smtClean="0">
                <a:solidFill>
                  <a:schemeClr val="tx1"/>
                </a:solidFill>
              </a:rPr>
              <a:t>11</a:t>
            </a:r>
            <a:endParaRPr lang="es-AR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38900" y="5010091"/>
            <a:ext cx="386318" cy="473337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94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AR" b="1" smtClean="0">
                <a:solidFill>
                  <a:schemeClr val="tx1"/>
                </a:solidFill>
              </a:rPr>
              <a:t>3</a:t>
            </a:r>
            <a:endParaRPr lang="es-AR" b="1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07390" y="5486400"/>
            <a:ext cx="70301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400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Valor inicial</a:t>
            </a:r>
            <a:endParaRPr lang="en-US" sz="1400" cap="none" spc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4160" y="5461002"/>
            <a:ext cx="96978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400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Se ejecuta la acción</a:t>
            </a:r>
            <a:endParaRPr lang="en-US" sz="1400" cap="none" spc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77200" y="5486400"/>
            <a:ext cx="5891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40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Valor final</a:t>
            </a:r>
            <a:endParaRPr lang="en-US" sz="1400" cap="none" spc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9802" y="895290"/>
            <a:ext cx="25481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2000" b="1" cap="all" spc="0" smtClean="0">
                <a:ln w="0"/>
                <a:solidFill>
                  <a:schemeClr val="accent2"/>
                </a:solidFill>
                <a:effectLst>
                  <a:reflection blurRad="12700" stA="50000" endPos="50000" dist="5000" dir="5400000" sy="-100000" rotWithShape="0"/>
                </a:effectLst>
              </a:rPr>
              <a:t>Sintaxis+semántica</a:t>
            </a:r>
            <a:endParaRPr lang="en-US" sz="2000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67544" y="404665"/>
            <a:ext cx="1666056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lvl="0"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Acciones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45341" y="413132"/>
            <a:ext cx="2468159" cy="1652735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94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mtClean="0">
                <a:solidFill>
                  <a:schemeClr val="tx1"/>
                </a:solidFill>
              </a:rPr>
              <a:t>Escribir en la RAM</a:t>
            </a:r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76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15" grpId="0" animBg="1"/>
      <p:bldP spid="17" grpId="0"/>
      <p:bldP spid="18" grpId="0" animBg="1"/>
      <p:bldP spid="21" grpId="0" animBg="1"/>
      <p:bldP spid="13" grpId="0"/>
      <p:bldP spid="23" grpId="0"/>
      <p:bldP spid="24" grpId="0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209800"/>
            <a:ext cx="85534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4163" y="4419600"/>
            <a:ext cx="1773437" cy="1371600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94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mtClean="0"/>
          </a:p>
          <a:p>
            <a:pPr algn="ctr"/>
            <a:endParaRPr lang="es-ES"/>
          </a:p>
          <a:p>
            <a:pPr algn="ctr"/>
            <a:endParaRPr lang="es-ES" smtClean="0"/>
          </a:p>
          <a:p>
            <a:pPr algn="ctr"/>
            <a:r>
              <a:rPr lang="es-ES" smtClean="0">
                <a:solidFill>
                  <a:schemeClr val="tx1"/>
                </a:solidFill>
              </a:rPr>
              <a:t>RAM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7960" y="4495800"/>
            <a:ext cx="615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b="1" smtClean="0"/>
              <a:t>edad</a:t>
            </a:r>
            <a:endParaRPr lang="es-AR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78176" y="4830811"/>
            <a:ext cx="182880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smtClean="0"/>
              <a:t>Leer(edad, altura)</a:t>
            </a:r>
            <a:endParaRPr lang="es-ES" sz="1600"/>
          </a:p>
        </p:txBody>
      </p:sp>
      <p:sp>
        <p:nvSpPr>
          <p:cNvPr id="17" name="TextBox 16"/>
          <p:cNvSpPr txBox="1"/>
          <p:nvPr/>
        </p:nvSpPr>
        <p:spPr>
          <a:xfrm>
            <a:off x="6577945" y="4808671"/>
            <a:ext cx="737255" cy="4733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tIns="0" r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AR" smtClean="0"/>
              <a:t>  165,4</a:t>
            </a:r>
            <a:endParaRPr lang="es-AR"/>
          </a:p>
        </p:txBody>
      </p:sp>
      <p:sp>
        <p:nvSpPr>
          <p:cNvPr id="18" name="TextBox 17"/>
          <p:cNvSpPr txBox="1"/>
          <p:nvPr/>
        </p:nvSpPr>
        <p:spPr>
          <a:xfrm>
            <a:off x="5861828" y="4808672"/>
            <a:ext cx="538972" cy="4733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0" tIns="0" r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AR" smtClean="0"/>
              <a:t>  18</a:t>
            </a:r>
            <a:endParaRPr lang="es-AR"/>
          </a:p>
        </p:txBody>
      </p:sp>
      <p:sp>
        <p:nvSpPr>
          <p:cNvPr id="19" name="TextBox 18"/>
          <p:cNvSpPr txBox="1"/>
          <p:nvPr/>
        </p:nvSpPr>
        <p:spPr>
          <a:xfrm>
            <a:off x="6596191" y="4504264"/>
            <a:ext cx="71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b="1"/>
              <a:t>altura</a:t>
            </a:r>
            <a:endParaRPr lang="es-AR" sz="1400" b="1" dirty="0"/>
          </a:p>
        </p:txBody>
      </p:sp>
      <p:sp>
        <p:nvSpPr>
          <p:cNvPr id="21" name="Rectangle 20"/>
          <p:cNvSpPr/>
          <p:nvPr/>
        </p:nvSpPr>
        <p:spPr>
          <a:xfrm>
            <a:off x="2209800" y="5181600"/>
            <a:ext cx="96978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400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Se ejecuta la acción</a:t>
            </a:r>
            <a:endParaRPr lang="en-US" sz="1400" cap="none" spc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07020" y="5181600"/>
            <a:ext cx="132407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400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Se ingresan 2 números</a:t>
            </a:r>
            <a:endParaRPr lang="en-US" sz="1400" cap="none" spc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35" y="614040"/>
            <a:ext cx="3127145" cy="207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591" y="4699416"/>
            <a:ext cx="1622408" cy="51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99802" y="895290"/>
            <a:ext cx="25481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2000" b="1" cap="all" spc="0" smtClean="0">
                <a:ln w="0"/>
                <a:solidFill>
                  <a:schemeClr val="accent2"/>
                </a:solidFill>
                <a:effectLst>
                  <a:reflection blurRad="12700" stA="50000" endPos="50000" dist="5000" dir="5400000" sy="-100000" rotWithShape="0"/>
                </a:effectLst>
              </a:rPr>
              <a:t>Sintaxis+semántica</a:t>
            </a:r>
            <a:endParaRPr lang="en-US" sz="2000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6" name="1 Título"/>
          <p:cNvSpPr txBox="1">
            <a:spLocks/>
          </p:cNvSpPr>
          <p:nvPr/>
        </p:nvSpPr>
        <p:spPr>
          <a:xfrm>
            <a:off x="467544" y="404665"/>
            <a:ext cx="1666056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lvl="0"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Acciones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44" y="4101456"/>
            <a:ext cx="1390650" cy="63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40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5" grpId="0" animBg="1"/>
      <p:bldP spid="17" grpId="0" animBg="1"/>
      <p:bldP spid="18" grpId="0" animBg="1"/>
      <p:bldP spid="19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58" y="2464158"/>
            <a:ext cx="8630767" cy="290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4665"/>
            <a:ext cx="2593059" cy="242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0" y="982077"/>
            <a:ext cx="2003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smtClean="0">
                <a:solidFill>
                  <a:schemeClr val="bg1"/>
                </a:solidFill>
              </a:rPr>
              <a:t>Escribir en la pantalla</a:t>
            </a:r>
            <a:endParaRPr lang="es-ES" sz="1600" b="1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9802" y="895290"/>
            <a:ext cx="25481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2000" b="1" cap="all" spc="0" smtClean="0">
                <a:ln w="0"/>
                <a:solidFill>
                  <a:schemeClr val="accent2"/>
                </a:solidFill>
                <a:effectLst>
                  <a:reflection blurRad="12700" stA="50000" endPos="50000" dist="5000" dir="5400000" sy="-100000" rotWithShape="0"/>
                </a:effectLst>
              </a:rPr>
              <a:t>Sintaxis+semántica</a:t>
            </a:r>
            <a:endParaRPr lang="en-US" sz="2000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467544" y="404665"/>
            <a:ext cx="1666056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lvl="0"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Acciones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14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aracterísticas de una computadora - Tecnología + Informátic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5" descr="Algoritmos que ayudan a encontrar el amor y que hasta te salvan la vida -  Colsecor Notici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Qué es un programa? | Desarrollar Inclusió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1868269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Repasemos lo visto la clase anterior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AutoShape 12" descr="FICA Consulting - Si quieres resolver un problema con alguien, sigue estos  cuatro pas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7" descr="Dibujos Animados Icono De Libro Abierto De Lectura Hojeando El Diccionario  Icono De Libro Abierto, Diccionario De Dibujos Animados Icono, Conocimiento  Icono, Libro PNG y Vector para Descargar Gratis | Pngtre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2" descr="Repasemos los Disney Parks - E017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8956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96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58" y="2464158"/>
            <a:ext cx="8630767" cy="290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9802" y="895290"/>
            <a:ext cx="25481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2000" b="1" cap="all" spc="0" smtClean="0">
                <a:ln w="0"/>
                <a:solidFill>
                  <a:schemeClr val="accent2"/>
                </a:solidFill>
                <a:effectLst>
                  <a:reflection blurRad="12700" stA="50000" endPos="50000" dist="5000" dir="5400000" sy="-100000" rotWithShape="0"/>
                </a:effectLst>
              </a:rPr>
              <a:t>Sintaxis+semántica</a:t>
            </a:r>
            <a:endParaRPr lang="en-US" sz="2000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467544" y="404665"/>
            <a:ext cx="1666056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lvl="0"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Acciones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76002" y="4724400"/>
            <a:ext cx="53675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4665"/>
            <a:ext cx="2593059" cy="242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36880" y="772179"/>
            <a:ext cx="82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 smtClean="0">
                <a:solidFill>
                  <a:schemeClr val="bg1"/>
                </a:solidFill>
              </a:rPr>
              <a:t>15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84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58" y="2464158"/>
            <a:ext cx="8630767" cy="290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9802" y="895290"/>
            <a:ext cx="25481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2000" b="1" cap="all" spc="0" smtClean="0">
                <a:ln w="0"/>
                <a:solidFill>
                  <a:schemeClr val="accent2"/>
                </a:solidFill>
                <a:effectLst>
                  <a:reflection blurRad="12700" stA="50000" endPos="50000" dist="5000" dir="5400000" sy="-100000" rotWithShape="0"/>
                </a:effectLst>
              </a:rPr>
              <a:t>Sintaxis+semántica</a:t>
            </a:r>
            <a:endParaRPr lang="en-US" sz="2000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67544" y="404665"/>
            <a:ext cx="1666056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lvl="0"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Acciones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76002" y="5029200"/>
            <a:ext cx="47579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4665"/>
            <a:ext cx="2593059" cy="242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73229" y="77217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 smtClean="0">
                <a:solidFill>
                  <a:schemeClr val="bg1"/>
                </a:solidFill>
              </a:rPr>
              <a:t>Buen día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43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58" y="2464158"/>
            <a:ext cx="8630767" cy="290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9802" y="895290"/>
            <a:ext cx="25481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2000" b="1" cap="all" spc="0" smtClean="0">
                <a:ln w="0"/>
                <a:solidFill>
                  <a:schemeClr val="accent2"/>
                </a:solidFill>
                <a:effectLst>
                  <a:reflection blurRad="12700" stA="50000" endPos="50000" dist="5000" dir="5400000" sy="-100000" rotWithShape="0"/>
                </a:effectLst>
              </a:rPr>
              <a:t>Sintaxis+semántica</a:t>
            </a:r>
            <a:endParaRPr lang="en-US" sz="2000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467544" y="404665"/>
            <a:ext cx="1666056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lvl="0"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Acciones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26804" y="5359401"/>
            <a:ext cx="55961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4665"/>
            <a:ext cx="2593059" cy="242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07658" y="850668"/>
            <a:ext cx="251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El resultado  es 34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4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Aprender un </a:t>
            </a: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nuevo lenguaje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133600"/>
            <a:ext cx="46101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9802" y="895290"/>
            <a:ext cx="25481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2000" b="1" cap="all" spc="0" smtClean="0">
                <a:ln w="0"/>
                <a:solidFill>
                  <a:schemeClr val="accent2"/>
                </a:solidFill>
                <a:effectLst>
                  <a:reflection blurRad="12700" stA="50000" endPos="50000" dist="5000" dir="5400000" sy="-100000" rotWithShape="0"/>
                </a:effectLst>
              </a:rPr>
              <a:t>Sintaxis+semántica</a:t>
            </a:r>
            <a:endParaRPr lang="en-US" sz="2000" b="1" cap="all" spc="0" dirty="0">
              <a:ln w="0"/>
              <a:solidFill>
                <a:schemeClr val="accent2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66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00971"/>
              </p:ext>
            </p:extLst>
          </p:nvPr>
        </p:nvGraphicFramePr>
        <p:xfrm>
          <a:off x="431036" y="408095"/>
          <a:ext cx="8408164" cy="929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Problema #1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2000" smtClean="0"/>
                        <a:t>Calcular el promedio de tres valores enteros que ingresan por teclado.</a:t>
                      </a:r>
                      <a:endParaRPr lang="es-ES" sz="2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ítulo 2"/>
          <p:cNvSpPr txBox="1">
            <a:spLocks/>
          </p:cNvSpPr>
          <p:nvPr/>
        </p:nvSpPr>
        <p:spPr>
          <a:xfrm>
            <a:off x="956733" y="1485129"/>
            <a:ext cx="2808784" cy="70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400" u="sng"/>
              <a:t>Análisis</a:t>
            </a:r>
            <a:r>
              <a:rPr lang="es-AR" sz="2400" u="sng" smtClean="0"/>
              <a:t> del problema</a:t>
            </a:r>
            <a:endParaRPr lang="es-AR" sz="2400" u="sng" dirty="0"/>
          </a:p>
        </p:txBody>
      </p:sp>
      <p:sp>
        <p:nvSpPr>
          <p:cNvPr id="26" name="Título 2"/>
          <p:cNvSpPr txBox="1">
            <a:spLocks/>
          </p:cNvSpPr>
          <p:nvPr/>
        </p:nvSpPr>
        <p:spPr>
          <a:xfrm>
            <a:off x="1015999" y="3085329"/>
            <a:ext cx="2808784" cy="70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400" u="sng" smtClean="0"/>
              <a:t>Algoritmo</a:t>
            </a:r>
            <a:endParaRPr lang="es-AR" sz="2400" u="sng" dirty="0"/>
          </a:p>
        </p:txBody>
      </p:sp>
      <p:sp>
        <p:nvSpPr>
          <p:cNvPr id="27" name="Rectangle 26"/>
          <p:cNvSpPr/>
          <p:nvPr/>
        </p:nvSpPr>
        <p:spPr>
          <a:xfrm>
            <a:off x="5071533" y="3806851"/>
            <a:ext cx="3691467" cy="172354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AR" sz="1600"/>
              <a:t>Algoritmo </a:t>
            </a:r>
            <a:r>
              <a:rPr lang="es-AR" sz="1600" smtClean="0"/>
              <a:t>Promedio_3_valores_Versión2</a:t>
            </a:r>
            <a:endParaRPr lang="es-AR" sz="1600"/>
          </a:p>
          <a:p>
            <a:r>
              <a:rPr lang="es-AR" sz="1600" b="1" i="1">
                <a:solidFill>
                  <a:srgbClr val="7030A0"/>
                </a:solidFill>
              </a:rPr>
              <a:t>variables</a:t>
            </a:r>
            <a:r>
              <a:rPr lang="es-AR" sz="1600" smtClean="0"/>
              <a:t>   </a:t>
            </a:r>
            <a:r>
              <a:rPr lang="es-AR" sz="1400" b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entero</a:t>
            </a:r>
            <a:r>
              <a:rPr lang="es-AR" sz="1600"/>
              <a:t> a, b, c</a:t>
            </a:r>
          </a:p>
          <a:p>
            <a:pPr>
              <a:spcBef>
                <a:spcPts val="1200"/>
              </a:spcBef>
            </a:pPr>
            <a:r>
              <a:rPr lang="es-AR" sz="1600" b="1" i="1">
                <a:solidFill>
                  <a:srgbClr val="7030A0"/>
                </a:solidFill>
              </a:rPr>
              <a:t>Inicio</a:t>
            </a:r>
          </a:p>
          <a:p>
            <a:r>
              <a:rPr lang="es-AR" sz="1600"/>
              <a:t>  Leer (a, b, c)</a:t>
            </a:r>
          </a:p>
          <a:p>
            <a:r>
              <a:rPr lang="es-AR" sz="1600"/>
              <a:t>  </a:t>
            </a:r>
            <a:r>
              <a:rPr lang="es-AR" sz="1600" smtClean="0"/>
              <a:t>Escribir (“</a:t>
            </a:r>
            <a:r>
              <a:rPr lang="es-AR" sz="1600"/>
              <a:t>el promedio es ”, (a+b+c</a:t>
            </a:r>
            <a:r>
              <a:rPr lang="es-AR" sz="1600" smtClean="0"/>
              <a:t>)/3.0</a:t>
            </a:r>
            <a:r>
              <a:rPr lang="es-AR" sz="1600"/>
              <a:t>)</a:t>
            </a:r>
          </a:p>
          <a:p>
            <a:r>
              <a:rPr lang="es-AR" sz="1600" b="1" i="1">
                <a:solidFill>
                  <a:srgbClr val="7030A0"/>
                </a:solidFill>
              </a:rPr>
              <a:t>Fin</a:t>
            </a:r>
            <a:r>
              <a:rPr lang="es-AR" sz="1600"/>
              <a:t>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05321" y="3657692"/>
            <a:ext cx="35090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/>
              <a:t>Algoritmo Promedio_3_valores</a:t>
            </a:r>
          </a:p>
          <a:p>
            <a:r>
              <a:rPr lang="es-AR" sz="1600" b="1" i="1">
                <a:solidFill>
                  <a:srgbClr val="7030A0"/>
                </a:solidFill>
              </a:rPr>
              <a:t>v</a:t>
            </a:r>
            <a:r>
              <a:rPr lang="es-AR" sz="1600" b="1" i="1" smtClean="0">
                <a:solidFill>
                  <a:srgbClr val="7030A0"/>
                </a:solidFill>
              </a:rPr>
              <a:t>ariables</a:t>
            </a:r>
            <a:r>
              <a:rPr lang="es-AR" sz="1600" smtClean="0"/>
              <a:t>   </a:t>
            </a:r>
            <a:r>
              <a:rPr lang="es-AR" sz="1400" b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entero</a:t>
            </a:r>
            <a:r>
              <a:rPr lang="es-AR" sz="1600"/>
              <a:t> a, b, c</a:t>
            </a:r>
          </a:p>
          <a:p>
            <a:r>
              <a:rPr lang="es-AR" sz="1600"/>
              <a:t>	</a:t>
            </a:r>
            <a:r>
              <a:rPr lang="es-AR" sz="1400" b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real</a:t>
            </a:r>
            <a:r>
              <a:rPr lang="es-AR" sz="1600" smtClean="0"/>
              <a:t> </a:t>
            </a:r>
            <a:r>
              <a:rPr lang="es-AR" sz="1600"/>
              <a:t>Promedio</a:t>
            </a:r>
          </a:p>
          <a:p>
            <a:r>
              <a:rPr lang="es-AR" sz="1600" b="1" i="1">
                <a:solidFill>
                  <a:srgbClr val="7030A0"/>
                </a:solidFill>
              </a:rPr>
              <a:t>Inicio</a:t>
            </a:r>
          </a:p>
          <a:p>
            <a:r>
              <a:rPr lang="es-AR" sz="1600"/>
              <a:t>   Leer (a, b, c)</a:t>
            </a:r>
          </a:p>
          <a:p>
            <a:r>
              <a:rPr lang="es-AR" sz="1600"/>
              <a:t>   Promedio </a:t>
            </a:r>
            <a:r>
              <a:rPr lang="es-AR" sz="1600" smtClean="0">
                <a:sym typeface="Wingdings" panose="05000000000000000000" pitchFamily="2" charset="2"/>
              </a:rPr>
              <a:t></a:t>
            </a:r>
            <a:r>
              <a:rPr lang="es-AR" sz="1600" smtClean="0"/>
              <a:t> </a:t>
            </a:r>
            <a:r>
              <a:rPr lang="es-AR" sz="1600"/>
              <a:t>(a+b+c</a:t>
            </a:r>
            <a:r>
              <a:rPr lang="es-AR" sz="1600" smtClean="0"/>
              <a:t>)/3.0</a:t>
            </a:r>
            <a:endParaRPr lang="es-AR" sz="1600"/>
          </a:p>
          <a:p>
            <a:r>
              <a:rPr lang="es-AR" sz="1600"/>
              <a:t>   </a:t>
            </a:r>
            <a:r>
              <a:rPr lang="es-AR" sz="1600" smtClean="0"/>
              <a:t>Escribir (“</a:t>
            </a:r>
            <a:r>
              <a:rPr lang="es-AR" sz="1600"/>
              <a:t>el promedio es ”, Promedio)</a:t>
            </a:r>
          </a:p>
          <a:p>
            <a:r>
              <a:rPr lang="es-AR" sz="1600" b="1" i="1">
                <a:solidFill>
                  <a:srgbClr val="7030A0"/>
                </a:solidFill>
              </a:rPr>
              <a:t>Fin</a:t>
            </a:r>
            <a:r>
              <a:rPr lang="es-AR" sz="1600"/>
              <a:t>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8388" y="216199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b="1">
                <a:solidFill>
                  <a:srgbClr val="0070C0"/>
                </a:solidFill>
              </a:rPr>
              <a:t>Datos</a:t>
            </a:r>
            <a:r>
              <a:rPr lang="es-AR"/>
              <a:t>:  a, b, c valores enteros</a:t>
            </a:r>
          </a:p>
          <a:p>
            <a:r>
              <a:rPr lang="es-AR" b="1">
                <a:solidFill>
                  <a:srgbClr val="0070C0"/>
                </a:solidFill>
              </a:rPr>
              <a:t>Resultado</a:t>
            </a:r>
            <a:r>
              <a:rPr lang="es-AR"/>
              <a:t>:  Promedio</a:t>
            </a:r>
          </a:p>
          <a:p>
            <a:r>
              <a:rPr lang="es-AR" b="1">
                <a:solidFill>
                  <a:srgbClr val="0070C0"/>
                </a:solidFill>
              </a:rPr>
              <a:t>Metodología</a:t>
            </a:r>
            <a:r>
              <a:rPr lang="es-AR"/>
              <a:t>:  Promedio = ( a + b + c ) / 3.0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933" y="1447800"/>
            <a:ext cx="3048000" cy="71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1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 animBg="1"/>
      <p:bldP spid="28" grpId="0" build="p"/>
      <p:bldP spid="2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2"/>
          <p:cNvSpPr>
            <a:spLocks noGrp="1"/>
          </p:cNvSpPr>
          <p:nvPr>
            <p:ph type="title"/>
          </p:nvPr>
        </p:nvSpPr>
        <p:spPr>
          <a:xfrm>
            <a:off x="838200" y="1875979"/>
            <a:ext cx="2808784" cy="703661"/>
          </a:xfrm>
        </p:spPr>
        <p:txBody>
          <a:bodyPr>
            <a:normAutofit/>
          </a:bodyPr>
          <a:lstStyle/>
          <a:p>
            <a:pPr algn="l"/>
            <a:r>
              <a:rPr lang="es-AR" sz="2300" u="sng" dirty="0"/>
              <a:t>Análisis </a:t>
            </a:r>
            <a:r>
              <a:rPr lang="es-AR" sz="2300" u="sng"/>
              <a:t>del problema</a:t>
            </a:r>
            <a:endParaRPr lang="es-AR" sz="2300" u="sng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17621"/>
              </p:ext>
            </p:extLst>
          </p:nvPr>
        </p:nvGraphicFramePr>
        <p:xfrm>
          <a:off x="431036" y="408095"/>
          <a:ext cx="8408164" cy="12344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Problema #2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2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s-AR" sz="2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eterminar la superficie y el perímetro de terrenos rectangulares cuyas</a:t>
                      </a:r>
                      <a:r>
                        <a:rPr lang="es-AR" sz="20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dimensiones </a:t>
                      </a:r>
                      <a:r>
                        <a:rPr lang="es-ES" sz="2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ingresan por teclado.</a:t>
                      </a:r>
                      <a:endParaRPr lang="es-ES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838650"/>
            <a:ext cx="3048000" cy="71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ítulo 2"/>
          <p:cNvSpPr txBox="1">
            <a:spLocks/>
          </p:cNvSpPr>
          <p:nvPr/>
        </p:nvSpPr>
        <p:spPr>
          <a:xfrm>
            <a:off x="897466" y="3476179"/>
            <a:ext cx="2808784" cy="70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400" u="sng" smtClean="0"/>
              <a:t>Algoritmo</a:t>
            </a:r>
            <a:endParaRPr lang="es-AR" sz="2400" u="sng" dirty="0"/>
          </a:p>
        </p:txBody>
      </p:sp>
      <p:sp>
        <p:nvSpPr>
          <p:cNvPr id="5" name="Rectangle 4"/>
          <p:cNvSpPr/>
          <p:nvPr/>
        </p:nvSpPr>
        <p:spPr>
          <a:xfrm>
            <a:off x="986788" y="4048542"/>
            <a:ext cx="60236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/>
              <a:t>Algoritmo </a:t>
            </a:r>
            <a:r>
              <a:rPr lang="es-AR" sz="1600" smtClean="0"/>
              <a:t>Perimetro y Superficie de terrenos rectangulares</a:t>
            </a:r>
            <a:endParaRPr lang="es-AR" sz="1600"/>
          </a:p>
          <a:p>
            <a:r>
              <a:rPr lang="es-AR" sz="1600" b="1" i="1" smtClean="0">
                <a:solidFill>
                  <a:srgbClr val="7030A0"/>
                </a:solidFill>
              </a:rPr>
              <a:t>variables </a:t>
            </a:r>
            <a:r>
              <a:rPr lang="es-AR" sz="1600" smtClean="0"/>
              <a:t> </a:t>
            </a:r>
            <a:r>
              <a:rPr lang="es-AR" sz="1400" b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real</a:t>
            </a:r>
            <a:r>
              <a:rPr lang="es-AR" sz="1600" smtClean="0"/>
              <a:t> Sup, Perim, frente, profundidad</a:t>
            </a:r>
            <a:endParaRPr lang="es-AR" sz="1600"/>
          </a:p>
          <a:p>
            <a:r>
              <a:rPr lang="es-AR" sz="1600" b="1" i="1">
                <a:solidFill>
                  <a:srgbClr val="7030A0"/>
                </a:solidFill>
              </a:rPr>
              <a:t>Inicio</a:t>
            </a:r>
          </a:p>
          <a:p>
            <a:r>
              <a:rPr lang="es-AR" sz="1600"/>
              <a:t>   Leer </a:t>
            </a:r>
            <a:r>
              <a:rPr lang="es-AR" sz="1600" smtClean="0"/>
              <a:t>(frente, profundidad)</a:t>
            </a:r>
            <a:endParaRPr lang="es-AR" sz="1600"/>
          </a:p>
          <a:p>
            <a:r>
              <a:rPr lang="es-AR" sz="1600"/>
              <a:t>   </a:t>
            </a:r>
            <a:r>
              <a:rPr lang="es-AR" sz="1600" smtClean="0"/>
              <a:t>Sup </a:t>
            </a:r>
            <a:r>
              <a:rPr lang="es-AR" sz="1600" smtClean="0">
                <a:sym typeface="Wingdings" panose="05000000000000000000" pitchFamily="2" charset="2"/>
              </a:rPr>
              <a:t></a:t>
            </a:r>
            <a:r>
              <a:rPr lang="es-AR" sz="1600" smtClean="0"/>
              <a:t> frente * </a:t>
            </a:r>
            <a:r>
              <a:rPr lang="es-AR" sz="1600"/>
              <a:t>profundidad</a:t>
            </a:r>
          </a:p>
          <a:p>
            <a:r>
              <a:rPr lang="es-AR" sz="1600" smtClean="0"/>
              <a:t>   Perim </a:t>
            </a:r>
            <a:r>
              <a:rPr lang="es-AR" sz="1600">
                <a:sym typeface="Wingdings" panose="05000000000000000000" pitchFamily="2" charset="2"/>
              </a:rPr>
              <a:t></a:t>
            </a:r>
            <a:r>
              <a:rPr lang="es-AR" sz="1600"/>
              <a:t> </a:t>
            </a:r>
            <a:r>
              <a:rPr lang="es-AR" sz="1600" smtClean="0"/>
              <a:t>(frente+ profundidad)*2</a:t>
            </a:r>
            <a:endParaRPr lang="es-AR" sz="1600"/>
          </a:p>
          <a:p>
            <a:r>
              <a:rPr lang="es-AR" sz="1600" smtClean="0"/>
              <a:t>   Escribir (“Perímetro= ”, Perim, ”Superficie= ”, Sup)</a:t>
            </a:r>
            <a:endParaRPr lang="es-AR" sz="1600"/>
          </a:p>
          <a:p>
            <a:r>
              <a:rPr lang="es-AR" sz="1600" b="1" i="1">
                <a:solidFill>
                  <a:srgbClr val="7030A0"/>
                </a:solidFill>
              </a:rPr>
              <a:t>Fin</a:t>
            </a:r>
            <a:r>
              <a:rPr lang="es-AR" sz="160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969855" y="2552849"/>
            <a:ext cx="16971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>
                <a:solidFill>
                  <a:srgbClr val="0070C0"/>
                </a:solidFill>
              </a:rPr>
              <a:t>Datos</a:t>
            </a:r>
            <a:r>
              <a:rPr lang="es-AR"/>
              <a:t>:  </a:t>
            </a:r>
            <a:endParaRPr lang="es-AR" smtClean="0"/>
          </a:p>
          <a:p>
            <a:r>
              <a:rPr lang="es-AR" b="1" smtClean="0">
                <a:solidFill>
                  <a:srgbClr val="0070C0"/>
                </a:solidFill>
              </a:rPr>
              <a:t>Resultado</a:t>
            </a:r>
            <a:r>
              <a:rPr lang="es-AR"/>
              <a:t>:  </a:t>
            </a:r>
            <a:endParaRPr lang="es-AR" smtClean="0"/>
          </a:p>
          <a:p>
            <a:r>
              <a:rPr lang="es-AR" b="1" smtClean="0">
                <a:solidFill>
                  <a:srgbClr val="0070C0"/>
                </a:solidFill>
              </a:rPr>
              <a:t>Metodología</a:t>
            </a:r>
            <a:r>
              <a:rPr lang="es-AR"/>
              <a:t>: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718097" y="2555992"/>
            <a:ext cx="6511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mtClean="0"/>
              <a:t>frente</a:t>
            </a:r>
            <a:r>
              <a:rPr lang="es-AR" smtClean="0"/>
              <a:t>, profundidad </a:t>
            </a:r>
            <a:r>
              <a:rPr lang="es-AR"/>
              <a:t>valores </a:t>
            </a:r>
            <a:r>
              <a:rPr lang="es-AR" smtClean="0"/>
              <a:t>reales</a:t>
            </a:r>
            <a:endParaRPr lang="es-AR"/>
          </a:p>
          <a:p>
            <a:r>
              <a:rPr lang="es-AR" smtClean="0"/>
              <a:t>       Sup</a:t>
            </a:r>
            <a:r>
              <a:rPr lang="es-AR" smtClean="0"/>
              <a:t>, Perim</a:t>
            </a:r>
            <a:endParaRPr lang="es-AR"/>
          </a:p>
          <a:p>
            <a:r>
              <a:rPr lang="es-AR" smtClean="0"/>
              <a:t>            Sup</a:t>
            </a:r>
            <a:r>
              <a:rPr lang="es-AR" smtClean="0"/>
              <a:t>= frente*profundidad ,  Perim= (frente + profundidad)*2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6643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5" grpId="0" build="p"/>
      <p:bldP spid="7" grpId="0" build="p"/>
      <p:bldP spid="8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2"/>
          <p:cNvSpPr>
            <a:spLocks noGrp="1"/>
          </p:cNvSpPr>
          <p:nvPr>
            <p:ph type="title"/>
          </p:nvPr>
        </p:nvSpPr>
        <p:spPr>
          <a:xfrm>
            <a:off x="838200" y="1875979"/>
            <a:ext cx="2808784" cy="703661"/>
          </a:xfrm>
        </p:spPr>
        <p:txBody>
          <a:bodyPr>
            <a:normAutofit/>
          </a:bodyPr>
          <a:lstStyle/>
          <a:p>
            <a:pPr algn="l"/>
            <a:r>
              <a:rPr lang="es-AR" sz="2300" u="sng" dirty="0"/>
              <a:t>Análisis </a:t>
            </a:r>
            <a:r>
              <a:rPr lang="es-AR" sz="2300" u="sng"/>
              <a:t>del problema</a:t>
            </a:r>
            <a:endParaRPr lang="es-AR" sz="2300" u="sng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120332"/>
              </p:ext>
            </p:extLst>
          </p:nvPr>
        </p:nvGraphicFramePr>
        <p:xfrm>
          <a:off x="431036" y="408095"/>
          <a:ext cx="8408164" cy="929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b="1" kern="120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Problema #3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2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Hallar el porcentaje de mujeres </a:t>
                      </a:r>
                      <a:r>
                        <a:rPr lang="es-ES" sz="2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</a:t>
                      </a:r>
                      <a:r>
                        <a:rPr lang="es-ES" sz="2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esta </a:t>
                      </a:r>
                      <a:r>
                        <a:rPr lang="es-ES" sz="2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sala virtual.</a:t>
                      </a:r>
                      <a:endParaRPr lang="es-ES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838650"/>
            <a:ext cx="3048000" cy="71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ítulo 2"/>
          <p:cNvSpPr txBox="1">
            <a:spLocks/>
          </p:cNvSpPr>
          <p:nvPr/>
        </p:nvSpPr>
        <p:spPr>
          <a:xfrm>
            <a:off x="897466" y="3476179"/>
            <a:ext cx="2808784" cy="70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400" u="sng" smtClean="0"/>
              <a:t>Algoritmo</a:t>
            </a:r>
            <a:endParaRPr lang="es-AR" sz="2400" u="sng" dirty="0"/>
          </a:p>
        </p:txBody>
      </p:sp>
      <p:sp>
        <p:nvSpPr>
          <p:cNvPr id="5" name="Rectangle 4"/>
          <p:cNvSpPr/>
          <p:nvPr/>
        </p:nvSpPr>
        <p:spPr>
          <a:xfrm>
            <a:off x="986788" y="4048542"/>
            <a:ext cx="45758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/>
              <a:t>Algoritmo </a:t>
            </a:r>
            <a:endParaRPr lang="es-AR" sz="1600" smtClean="0"/>
          </a:p>
          <a:p>
            <a:r>
              <a:rPr lang="es-AR" sz="1600" b="1" i="1" smtClean="0">
                <a:solidFill>
                  <a:srgbClr val="7030A0"/>
                </a:solidFill>
              </a:rPr>
              <a:t>variables </a:t>
            </a:r>
            <a:r>
              <a:rPr lang="es-AR" sz="1600" smtClean="0"/>
              <a:t> </a:t>
            </a:r>
            <a:endParaRPr lang="es-AR" sz="1600"/>
          </a:p>
          <a:p>
            <a:r>
              <a:rPr lang="es-AR" sz="1600" b="1" i="1">
                <a:solidFill>
                  <a:srgbClr val="7030A0"/>
                </a:solidFill>
              </a:rPr>
              <a:t>Inicio</a:t>
            </a:r>
          </a:p>
          <a:p>
            <a:endParaRPr lang="es-AR" sz="1600" b="1" i="1" smtClean="0">
              <a:solidFill>
                <a:srgbClr val="7030A0"/>
              </a:solidFill>
            </a:endParaRPr>
          </a:p>
          <a:p>
            <a:r>
              <a:rPr lang="es-AR" sz="1600" smtClean="0"/>
              <a:t>            acciones</a:t>
            </a:r>
            <a:endParaRPr lang="es-AR" sz="1600"/>
          </a:p>
          <a:p>
            <a:endParaRPr lang="es-AR" sz="1600" b="1" i="1" smtClean="0">
              <a:solidFill>
                <a:srgbClr val="7030A0"/>
              </a:solidFill>
            </a:endParaRPr>
          </a:p>
          <a:p>
            <a:r>
              <a:rPr lang="es-AR" sz="1600" b="1" i="1" smtClean="0">
                <a:solidFill>
                  <a:srgbClr val="7030A0"/>
                </a:solidFill>
              </a:rPr>
              <a:t>Fin</a:t>
            </a:r>
            <a:r>
              <a:rPr lang="es-AR" sz="160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969854" y="2552849"/>
            <a:ext cx="74121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>
                <a:solidFill>
                  <a:srgbClr val="0070C0"/>
                </a:solidFill>
              </a:rPr>
              <a:t>Datos</a:t>
            </a:r>
            <a:r>
              <a:rPr lang="es-AR"/>
              <a:t>:  </a:t>
            </a:r>
            <a:endParaRPr lang="es-AR" smtClean="0"/>
          </a:p>
          <a:p>
            <a:r>
              <a:rPr lang="es-AR" b="1" smtClean="0">
                <a:solidFill>
                  <a:srgbClr val="0070C0"/>
                </a:solidFill>
              </a:rPr>
              <a:t>Resultado</a:t>
            </a:r>
            <a:r>
              <a:rPr lang="es-AR" smtClean="0"/>
              <a:t>:</a:t>
            </a:r>
            <a:endParaRPr lang="es-AR"/>
          </a:p>
          <a:p>
            <a:r>
              <a:rPr lang="es-AR" b="1">
                <a:solidFill>
                  <a:srgbClr val="0070C0"/>
                </a:solidFill>
              </a:rPr>
              <a:t>Metodología</a:t>
            </a:r>
            <a:r>
              <a:rPr lang="es-AR" smtClean="0"/>
              <a:t>: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37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5" grpId="0" build="p"/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83035" y="533400"/>
            <a:ext cx="8229600" cy="2971800"/>
          </a:xfrm>
        </p:spPr>
        <p:txBody>
          <a:bodyPr>
            <a:normAutofit/>
          </a:bodyPr>
          <a:lstStyle/>
          <a:p>
            <a:r>
              <a:rPr lang="es-AR" smtClean="0"/>
              <a:t>La próxima clase comenzamos con Capítulo 2 del LIBRO</a:t>
            </a:r>
            <a:endParaRPr lang="es-A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27" y="2971800"/>
            <a:ext cx="6334125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73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9325" y="274638"/>
            <a:ext cx="677227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s-MX" dirty="0"/>
              <a:t>Guía de estudio </a:t>
            </a:r>
            <a:r>
              <a:rPr lang="es-MX" dirty="0" smtClean="0"/>
              <a:t>para la Semana </a:t>
            </a:r>
            <a:endParaRPr lang="es-MX" dirty="0"/>
          </a:p>
        </p:txBody>
      </p:sp>
      <p:sp>
        <p:nvSpPr>
          <p:cNvPr id="4" name="Rectangle 3"/>
          <p:cNvSpPr/>
          <p:nvPr/>
        </p:nvSpPr>
        <p:spPr>
          <a:xfrm>
            <a:off x="1295400" y="2565400"/>
            <a:ext cx="7391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ES" smtClean="0"/>
              <a:t>Para repasar la clase pueden ver el </a:t>
            </a:r>
            <a:r>
              <a:rPr lang="es-ES" b="1" smtClean="0"/>
              <a:t>Video1</a:t>
            </a:r>
            <a:r>
              <a:rPr lang="es-ES" smtClean="0"/>
              <a:t>: </a:t>
            </a:r>
            <a:r>
              <a:rPr lang="es-ES"/>
              <a:t>Algoritmos en </a:t>
            </a:r>
            <a:r>
              <a:rPr lang="es-ES" smtClean="0"/>
              <a:t>pseudocódigo del Ing. Franco </a:t>
            </a:r>
            <a:r>
              <a:rPr lang="es-ES"/>
              <a:t>Di </a:t>
            </a:r>
            <a:r>
              <a:rPr lang="es-ES" smtClean="0"/>
              <a:t>Pietro</a:t>
            </a:r>
            <a:r>
              <a:rPr lang="es-MX" smtClean="0"/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MX" smtClean="0"/>
              <a:t>Imprimir Práctica 3 que comenzaremos a resolver el lunes. </a:t>
            </a:r>
            <a:endParaRPr lang="es-MX" dirty="0"/>
          </a:p>
        </p:txBody>
      </p:sp>
      <p:pic>
        <p:nvPicPr>
          <p:cNvPr id="5" name="Picture 4" descr="deberes - Iconos gratis de educa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7621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3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Hasta la próxima clase  </a:t>
            </a:r>
            <a:endParaRPr lang="en-US" dirty="0"/>
          </a:p>
        </p:txBody>
      </p:sp>
      <p:pic>
        <p:nvPicPr>
          <p:cNvPr id="8194" name="Picture 2" descr="C:\Users\Cesar\AppData\Local\Microsoft\Windows\INetCache\IE\6NZKRS4L\Emojione_1F44B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57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aracterísticas de una computadora - Tecnología + Informátic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5" descr="Algoritmos que ayudan a encontrar el amor y que hasta te salvan la vida -  Colsecor Notici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Qué es un programa? | Desarrollar Inclusió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89079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Objetivo</a:t>
            </a:r>
            <a:r>
              <a:rPr lang="en-U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de la </a:t>
            </a:r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asignatura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AutoShape 12" descr="FICA Consulting - Si quieres resolver un problema con alguien, sigue estos  cuatro pas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56812"/>
            <a:ext cx="31242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17" descr="Dibujos Animados Icono De Libro Abierto De Lectura Hojeando El Diccionario  Icono De Libro Abierto, Diccionario De Dibujos Animados Icono, Conocimiento  Icono, Libro PNG y Vector para Descargar Gratis | Pngtre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 descr="Tienes un problema? ¡Estupendo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766" y="4119700"/>
            <a:ext cx="1970468" cy="146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800"/>
            <a:ext cx="482832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883" y="4089470"/>
            <a:ext cx="2975687" cy="183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2" descr="Repasemos los Disney Parks - E017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98" y="90577"/>
            <a:ext cx="1128623" cy="112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0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93" y="609600"/>
            <a:ext cx="1677473" cy="762000"/>
          </a:xfrm>
        </p:spPr>
        <p:txBody>
          <a:bodyPr lIns="0" tIns="0" rIns="0" bIns="0">
            <a:noAutofit/>
          </a:bodyPr>
          <a:lstStyle/>
          <a:p>
            <a:r>
              <a:rPr lang="es-MX" sz="2800" dirty="0"/>
              <a:t>Capitulo </a:t>
            </a:r>
            <a:r>
              <a:rPr lang="es-MX" sz="2800" dirty="0" smtClean="0"/>
              <a:t>1</a:t>
            </a:r>
            <a:endParaRPr lang="en-US" sz="2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" y="1219200"/>
            <a:ext cx="1947661" cy="275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86027" y="1383268"/>
            <a:ext cx="5748539" cy="18171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971550" lvl="1" indent="-514350" algn="just">
              <a:buFont typeface="+mj-lt"/>
              <a:buAutoNum type="romanLcPeriod"/>
            </a:pPr>
            <a:r>
              <a:rPr lang="en-US" dirty="0" smtClean="0">
                <a:latin typeface="+mj-lt"/>
              </a:rPr>
              <a:t>¿</a:t>
            </a:r>
            <a:r>
              <a:rPr lang="en-US" dirty="0" err="1" smtClean="0">
                <a:latin typeface="+mj-lt"/>
              </a:rPr>
              <a:t>Qué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es</a:t>
            </a:r>
            <a:r>
              <a:rPr lang="en-US" dirty="0">
                <a:latin typeface="+mj-lt"/>
              </a:rPr>
              <a:t> la </a:t>
            </a:r>
            <a:r>
              <a:rPr lang="en-US" dirty="0" err="1">
                <a:latin typeface="+mj-lt"/>
              </a:rPr>
              <a:t>Informática</a:t>
            </a:r>
            <a:r>
              <a:rPr lang="en-US" dirty="0">
                <a:latin typeface="+mj-lt"/>
              </a:rPr>
              <a:t>? </a:t>
            </a:r>
            <a:endParaRPr lang="en-US" dirty="0" smtClean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s-MX" dirty="0">
                <a:latin typeface="+mj-lt"/>
              </a:rPr>
              <a:t>Definición de ambiente y acción.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latin typeface="+mj-lt"/>
              </a:rPr>
              <a:t>Lenguaje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programación</a:t>
            </a:r>
            <a:r>
              <a:rPr lang="en-US" dirty="0">
                <a:latin typeface="+mj-lt"/>
              </a:rPr>
              <a:t>.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s-AR" dirty="0">
                <a:latin typeface="+mj-lt"/>
              </a:rPr>
              <a:t>Representación de Algoritmos 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s-AR" dirty="0">
                <a:latin typeface="+mj-lt"/>
              </a:rPr>
              <a:t>Nuestro procesador: </a:t>
            </a:r>
            <a:r>
              <a:rPr lang="es-AR">
                <a:latin typeface="+mj-lt"/>
              </a:rPr>
              <a:t>la </a:t>
            </a:r>
            <a:r>
              <a:rPr lang="es-AR" smtClean="0">
                <a:latin typeface="+mj-lt"/>
              </a:rPr>
              <a:t>computadora</a:t>
            </a:r>
          </a:p>
          <a:p>
            <a:pPr marL="971550" lvl="1" indent="-514350" algn="just">
              <a:buFont typeface="+mj-lt"/>
              <a:buAutoNum type="romanLcPeriod"/>
            </a:pPr>
            <a:endParaRPr lang="es-AR" smtClean="0">
              <a:latin typeface="+mj-lt"/>
            </a:endParaRPr>
          </a:p>
          <a:p>
            <a:pPr lvl="1" algn="just"/>
            <a:r>
              <a:rPr lang="es-AR" dirty="0">
                <a:latin typeface="+mj-lt"/>
              </a:rPr>
              <a:t/>
            </a:r>
            <a:br>
              <a:rPr lang="es-AR" dirty="0">
                <a:latin typeface="+mj-lt"/>
              </a:rPr>
            </a:br>
            <a:endParaRPr lang="en-US" dirty="0">
              <a:latin typeface="+mj-lt"/>
            </a:endParaRPr>
          </a:p>
          <a:p>
            <a:pPr lvl="1" algn="just"/>
            <a:endParaRPr lang="es-MX" dirty="0">
              <a:latin typeface="+mj-lt"/>
            </a:endParaRPr>
          </a:p>
          <a:p>
            <a:pPr lvl="1" algn="just"/>
            <a:endParaRPr lang="en-US" dirty="0" smtClean="0">
              <a:latin typeface="+mj-lt"/>
            </a:endParaRPr>
          </a:p>
          <a:p>
            <a:pPr lvl="1" algn="just"/>
            <a:endParaRPr lang="en-US" dirty="0" smtClean="0">
              <a:latin typeface="+mj-lt"/>
            </a:endParaRPr>
          </a:p>
        </p:txBody>
      </p:sp>
      <p:pic>
        <p:nvPicPr>
          <p:cNvPr id="12292" name="Picture 4" descr="deberes - Iconos gratis de educació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67137"/>
            <a:ext cx="17621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27590" y="5490625"/>
            <a:ext cx="14863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tarea</a:t>
            </a:r>
            <a:endParaRPr lang="en-US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1910" y="762000"/>
            <a:ext cx="202868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b="1" cap="all" spc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Quedó Para </a:t>
            </a:r>
            <a:r>
              <a:rPr lang="en-US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uds</a:t>
            </a:r>
            <a:r>
              <a:rPr lang="en-US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.</a:t>
            </a:r>
            <a:endParaRPr lang="en-US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98" y="90577"/>
            <a:ext cx="1128623" cy="112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72268" y="2819400"/>
            <a:ext cx="3505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AR" smtClean="0"/>
              <a:t>vi.      Clasificación </a:t>
            </a:r>
            <a:r>
              <a:rPr lang="es-AR"/>
              <a:t>de Variables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4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902" y="609600"/>
            <a:ext cx="1677473" cy="762000"/>
          </a:xfrm>
        </p:spPr>
        <p:txBody>
          <a:bodyPr lIns="0" tIns="0" rIns="0" bIns="0">
            <a:noAutofit/>
          </a:bodyPr>
          <a:lstStyle/>
          <a:p>
            <a:r>
              <a:rPr lang="es-MX" sz="2800" dirty="0"/>
              <a:t>Capitulo </a:t>
            </a:r>
            <a:r>
              <a:rPr lang="es-MX" sz="2800" dirty="0" smtClean="0"/>
              <a:t>1</a:t>
            </a:r>
            <a:endParaRPr lang="en-US" sz="2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5" y="1219200"/>
            <a:ext cx="1947661" cy="275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87636" y="1371600"/>
            <a:ext cx="6503964" cy="350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971550" lvl="1" indent="-514350" algn="just">
              <a:buFont typeface="+mj-lt"/>
              <a:buAutoNum type="romanLcPeriod"/>
            </a:pPr>
            <a:r>
              <a:rPr lang="es-MX" dirty="0">
                <a:latin typeface="+mj-lt"/>
              </a:rPr>
              <a:t>Del mundo real a la solución por computadora 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>
                <a:latin typeface="+mj-lt"/>
              </a:rPr>
              <a:t>El </a:t>
            </a:r>
            <a:r>
              <a:rPr lang="en-US" dirty="0" err="1">
                <a:latin typeface="+mj-lt"/>
              </a:rPr>
              <a:t>modelo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computacional</a:t>
            </a:r>
            <a:endParaRPr lang="en-US" dirty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latin typeface="+mj-lt"/>
              </a:rPr>
              <a:t>Datos</a:t>
            </a:r>
            <a:r>
              <a:rPr lang="en-US" dirty="0">
                <a:latin typeface="+mj-lt"/>
              </a:rPr>
              <a:t> e </a:t>
            </a:r>
            <a:r>
              <a:rPr lang="en-US" dirty="0" err="1">
                <a:latin typeface="+mj-lt"/>
              </a:rPr>
              <a:t>información</a:t>
            </a:r>
            <a:r>
              <a:rPr lang="en-US" dirty="0">
                <a:latin typeface="+mj-lt"/>
              </a:rPr>
              <a:t> 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latin typeface="+mj-lt"/>
              </a:rPr>
              <a:t>Concepto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algoritmo</a:t>
            </a:r>
            <a:r>
              <a:rPr lang="en-US" dirty="0">
                <a:latin typeface="+mj-lt"/>
              </a:rPr>
              <a:t>.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s-AR" dirty="0">
                <a:latin typeface="+mj-lt"/>
              </a:rPr>
              <a:t>Características de un algoritmo. </a:t>
            </a:r>
            <a:endParaRPr lang="en-US" dirty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latin typeface="+mj-lt"/>
              </a:rPr>
              <a:t>Problemas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algorítmicos</a:t>
            </a:r>
            <a:r>
              <a:rPr lang="en-US" dirty="0">
                <a:latin typeface="+mj-lt"/>
              </a:rPr>
              <a:t> 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s-MX" dirty="0">
                <a:latin typeface="+mj-lt"/>
              </a:rPr>
              <a:t>Acción primitiva y no primitiva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latin typeface="+mj-lt"/>
              </a:rPr>
              <a:t>Tipo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dato</a:t>
            </a:r>
            <a:r>
              <a:rPr lang="en-US" dirty="0">
                <a:latin typeface="+mj-lt"/>
              </a:rPr>
              <a:t>.</a:t>
            </a:r>
            <a:r>
              <a:rPr lang="es-MX" dirty="0">
                <a:latin typeface="+mj-lt"/>
              </a:rPr>
              <a:t> Tipos de dato a utilizar.</a:t>
            </a:r>
            <a:endParaRPr lang="en-US" dirty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>
                <a:latin typeface="+mj-lt"/>
              </a:rPr>
              <a:t>Variables y </a:t>
            </a:r>
            <a:r>
              <a:rPr lang="en-US" err="1">
                <a:latin typeface="+mj-lt"/>
              </a:rPr>
              <a:t>constantes</a:t>
            </a:r>
            <a:r>
              <a:rPr lang="en-US" smtClean="0">
                <a:latin typeface="+mj-lt"/>
              </a:rPr>
              <a:t>.</a:t>
            </a:r>
            <a:endParaRPr lang="en-US" dirty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>
                <a:latin typeface="+mj-lt"/>
              </a:rPr>
              <a:t>Expresiones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s-ES">
                <a:latin typeface="+mj-lt"/>
              </a:rPr>
              <a:t>Algoritmos en Pseudocódigo</a:t>
            </a:r>
          </a:p>
          <a:p>
            <a:pPr lvl="1" algn="just"/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endParaRPr lang="en-US" dirty="0">
              <a:latin typeface="+mj-lt"/>
            </a:endParaRPr>
          </a:p>
          <a:p>
            <a:pPr lvl="1" algn="just"/>
            <a:endParaRPr lang="en-US" dirty="0" smtClean="0">
              <a:latin typeface="+mj-lt"/>
            </a:endParaRPr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98" y="90577"/>
            <a:ext cx="1128623" cy="112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487636" y="1371600"/>
            <a:ext cx="6503964" cy="350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971550" lvl="1" indent="-514350" algn="just">
              <a:buFont typeface="+mj-lt"/>
              <a:buAutoNum type="romanLcPeriod"/>
            </a:pPr>
            <a:r>
              <a:rPr lang="es-MX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Del </a:t>
            </a:r>
            <a:r>
              <a:rPr lang="es-MX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mundo real a la solución por </a:t>
            </a:r>
            <a:r>
              <a:rPr lang="es-MX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computadora 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El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modelo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computacional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Datos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información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Concepto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de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algoritmo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.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s-AR" dirty="0" smtClean="0">
                <a:solidFill>
                  <a:schemeClr val="bg1">
                    <a:lumMod val="75000"/>
                  </a:schemeClr>
                </a:solidFill>
              </a:rPr>
              <a:t>Características </a:t>
            </a:r>
            <a:r>
              <a:rPr lang="es-AR" dirty="0">
                <a:solidFill>
                  <a:schemeClr val="bg1">
                    <a:lumMod val="75000"/>
                  </a:schemeClr>
                </a:solidFill>
              </a:rPr>
              <a:t>de un </a:t>
            </a:r>
            <a:r>
              <a:rPr lang="es-AR" dirty="0" smtClean="0">
                <a:solidFill>
                  <a:schemeClr val="bg1">
                    <a:lumMod val="75000"/>
                  </a:schemeClr>
                </a:solidFill>
              </a:rPr>
              <a:t>algoritmo.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Problemas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algorítmicos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s-MX" dirty="0" smtClean="0">
                <a:latin typeface="+mj-lt"/>
              </a:rPr>
              <a:t>Acción </a:t>
            </a:r>
            <a:r>
              <a:rPr lang="es-MX" dirty="0">
                <a:latin typeface="+mj-lt"/>
              </a:rPr>
              <a:t>primitiva y no </a:t>
            </a:r>
            <a:r>
              <a:rPr lang="es-MX" dirty="0" smtClean="0">
                <a:latin typeface="+mj-lt"/>
              </a:rPr>
              <a:t>primitiva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Tipo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dato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.</a:t>
            </a:r>
            <a:r>
              <a:rPr lang="es-MX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Tipos de dato a utilizar.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Variables 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+mj-lt"/>
              </a:rPr>
              <a:t>y </a:t>
            </a: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constantes.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Expresiones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s-ES" smtClean="0">
                <a:latin typeface="+mj-lt"/>
              </a:rPr>
              <a:t>Algoritmos en Pseudocódigo</a:t>
            </a:r>
          </a:p>
          <a:p>
            <a:pPr lvl="1" algn="just"/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endParaRPr lang="en-US" dirty="0">
              <a:latin typeface="+mj-lt"/>
            </a:endParaRPr>
          </a:p>
          <a:p>
            <a:pPr lvl="1" algn="just"/>
            <a:endParaRPr lang="en-US" dirty="0" smtClean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45922" y="661356"/>
            <a:ext cx="8483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Vimos</a:t>
            </a:r>
            <a:endParaRPr lang="en-US" sz="2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45922" y="666690"/>
            <a:ext cx="1578958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</a:t>
            </a:r>
            <a:r>
              <a:rPr lang="en-US" sz="2000" b="1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oy veremos</a:t>
            </a:r>
            <a:endParaRPr lang="en-US" sz="2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593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6629400" cy="1600200"/>
          </a:xfrm>
        </p:spPr>
        <p:txBody>
          <a:bodyPr>
            <a:normAutofit/>
          </a:bodyPr>
          <a:lstStyle/>
          <a:p>
            <a:r>
              <a:rPr lang="es-MX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Conceptos y elementos básicos para la resolución algorítmica </a:t>
            </a:r>
            <a:r>
              <a:rPr lang="es-MX" sz="3200" dirty="0"/>
              <a:t/>
            </a:r>
            <a:br>
              <a:rPr lang="es-MX" sz="3200" dirty="0"/>
            </a:br>
            <a:endParaRPr lang="es-AR" sz="3200" dirty="0"/>
          </a:p>
        </p:txBody>
      </p:sp>
      <p:sp>
        <p:nvSpPr>
          <p:cNvPr id="4" name="AutoShape 2" descr="Rompecabezas: ¿Cuál es el mejor del 2020? | SINCAB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2056" name="Picture 8" descr="Mecano De Madera | Jugueteria Rincón Infant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608" y="266699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831" y="2786062"/>
            <a:ext cx="2273369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Potential Maleta Mecano Plástico 250 Piezas - Falabella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808" y="26670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98" y="90577"/>
            <a:ext cx="1128623" cy="112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0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827196"/>
                  </p:ext>
                </p:extLst>
              </p:nvPr>
            </p:nvGraphicFramePr>
            <p:xfrm>
              <a:off x="914400" y="1437640"/>
              <a:ext cx="7543800" cy="451612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3048000"/>
                    <a:gridCol w="4495800"/>
                  </a:tblGrid>
                  <a:tr h="46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Modelo computacional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Modelo de von Neumann: ENTRADA-PROCESO-SALIDA</a:t>
                          </a:r>
                          <a:endParaRPr lang="es-ES" sz="12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Microprocesador </a:t>
                          </a:r>
                          <a14:m>
                            <m:oMath xmlns:m="http://schemas.openxmlformats.org/officeDocument/2006/math">
                              <m:r>
                                <a:rPr lang="el-GR" sz="1800" b="0" i="1" kern="120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+mn-cs"/>
                                </a:rPr>
                                <m:t>𝜇</m:t>
                              </m:r>
                              <m:r>
                                <a:rPr lang="es-ES" sz="1800" b="0" i="1" kern="120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lang="es-ES" sz="18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Procesador para el cual</a:t>
                          </a: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le vamos a escribir los algoritmos/programas</a:t>
                          </a:r>
                          <a:endParaRPr lang="es-ES" sz="12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RAM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Celdas</a:t>
                          </a: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de memoria de 8bits para almacenar datos y programas</a:t>
                          </a:r>
                          <a:endParaRPr lang="es-ES" sz="12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Algoritmo 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AR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Forma de describir la solución de un problema, explicando paso a paso cómo se debe proceder para llegar a una respuesta encuadrada a los datos disponibles, en un tiempo finito. </a:t>
                          </a:r>
                          <a:endParaRPr lang="es-ES" sz="1200" b="0" kern="120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Programa</a:t>
                          </a:r>
                          <a:r>
                            <a:rPr lang="es-ES" smtClean="0"/>
                            <a:t> </a:t>
                          </a:r>
                          <a:endParaRPr lang="es-E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Algoritmo traducido para que el</a:t>
                          </a: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l-GR" sz="1200" b="0" i="1" kern="120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+mn-cs"/>
                                </a:rPr>
                                <m:t>𝜇</m:t>
                              </m:r>
                              <m:r>
                                <a:rPr lang="es-ES" sz="1200" b="0" i="1" kern="120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lo entienda</a:t>
                          </a: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y pueda ejecutarlo</a:t>
                          </a:r>
                          <a:endParaRPr lang="es-ES" sz="12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Tipo de datos 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AR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enteros, reales, carácter, lógico, string (cadena de caracteres)</a:t>
                          </a: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Variables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Objeto de memoria RAM para guardar datos cuyos</a:t>
                          </a: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valores pueden cambiar en el transcurso del algoritmo/programa</a:t>
                          </a:r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 </a:t>
                          </a:r>
                          <a:b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Atributos: nombre, tipo de dato y valor.</a:t>
                          </a: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s-ES" sz="12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Constantes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Objeto de memoria RAM para guardar un valor que no cambia en el transcurso del algoritmo/programa.  Atributos: nombre y valor. </a:t>
                          </a: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Expresiones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Reglas para escribir expresiones aritméticas, relacionales y lógicas</a:t>
                          </a:r>
                          <a:endParaRPr lang="es-ES" sz="1200" b="0" kern="1200" baseline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Acción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AR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Hecho, acto u operación que implica actividad, movimiento o cambio.</a:t>
                          </a:r>
                          <a:endParaRPr lang="es-ES" sz="1200" b="0" kern="1200" baseline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827196"/>
                  </p:ext>
                </p:extLst>
              </p:nvPr>
            </p:nvGraphicFramePr>
            <p:xfrm>
              <a:off x="914400" y="1437640"/>
              <a:ext cx="7543800" cy="4516120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3048000"/>
                    <a:gridCol w="4495800"/>
                  </a:tblGrid>
                  <a:tr h="46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Modelo computacional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Modelo de von Neumann: ENTRADA-PROCESO-SALIDA</a:t>
                          </a:r>
                          <a:endParaRPr lang="es-ES" sz="12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104000" r="-147600" b="-8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Procesador para el cual</a:t>
                          </a: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le vamos a escribir los algoritmos/programas</a:t>
                          </a:r>
                          <a:endParaRPr lang="es-ES" sz="12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RAM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Celdas</a:t>
                          </a: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de memoria de 8bits para almacenar datos y programas</a:t>
                          </a:r>
                          <a:endParaRPr lang="es-ES" sz="12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Algoritmo 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AR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Forma de describir la solución de un problema, explicando paso a paso cómo se debe proceder para llegar a una respuesta encuadrada a los datos disponibles, en un tiempo finito. </a:t>
                          </a:r>
                          <a:endParaRPr lang="es-ES" sz="1200" b="0" kern="120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Programa</a:t>
                          </a:r>
                          <a:r>
                            <a:rPr lang="es-ES" smtClean="0"/>
                            <a:t> </a:t>
                          </a:r>
                          <a:endParaRPr lang="es-E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67751" t="-531667" b="-63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Tipo de datos 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AR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enteros, reales, carácter, lógico, string (cadena de caracteres)</a:t>
                          </a:r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Variables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Objeto de memoria RAM para guardar datos cuyos</a:t>
                          </a: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valores pueden cambiar en el transcurso del algoritmo/programa</a:t>
                          </a:r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 </a:t>
                          </a:r>
                          <a:b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s-ES" sz="1200" b="0" kern="120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Atributos: nombre, tipo de dato y valor.</a:t>
                          </a: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es-ES" sz="1200" b="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Constantes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Objeto de memoria RAM para guardar un valor que no cambia en el transcurso del algoritmo/programa.  Atributos: nombre y valor. </a:t>
                          </a: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Expresiones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Reglas para escribir expresiones aritméticas, relacionales y lógicas</a:t>
                          </a:r>
                          <a:endParaRPr lang="es-ES" sz="1200" b="0" kern="1200" baseline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b="0" kern="120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+mn-lt"/>
                              <a:ea typeface="+mn-ea"/>
                              <a:cs typeface="+mn-cs"/>
                            </a:rPr>
                            <a:t>Acción</a:t>
                          </a:r>
                          <a:endParaRPr lang="es-ES" sz="1800" b="0" kern="120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AR" sz="1200" b="0" kern="1200" baseline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Hecho, acto u operación que implica actividad, movimiento o cambio.</a:t>
                          </a:r>
                          <a:endParaRPr lang="es-ES" sz="1200" b="0" kern="1200" baseline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098" y="90577"/>
            <a:ext cx="1128623" cy="112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Conceptos y elementos básicos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7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751" y="4438702"/>
            <a:ext cx="77692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buAutoNum type="arabicParenR"/>
            </a:pPr>
            <a:r>
              <a:rPr lang="es-AR" sz="28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Datos (entran x teclado)</a:t>
            </a:r>
          </a:p>
          <a:p>
            <a:pPr marL="742950" lvl="0" indent="-742950">
              <a:buAutoNum type="arabicParenR"/>
            </a:pPr>
            <a:r>
              <a:rPr lang="es-AR" sz="28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Resultados (salen x pantalla)</a:t>
            </a:r>
          </a:p>
          <a:p>
            <a:pPr marL="742950" lvl="0" indent="-742950">
              <a:buAutoNum type="arabicParenR"/>
            </a:pPr>
            <a:r>
              <a:rPr lang="es-AR" sz="2800" b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Proceso-Metodología-Algoritmo (resolución</a:t>
            </a:r>
            <a:r>
              <a:rPr lang="es-AR" sz="28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)</a:t>
            </a:r>
            <a:endParaRPr lang="en-US" sz="28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62" y="1657103"/>
            <a:ext cx="6908804" cy="175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709301"/>
            <a:ext cx="1608804" cy="1066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775" y="1676400"/>
            <a:ext cx="584425" cy="54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21" y="2840586"/>
            <a:ext cx="1791076" cy="1350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319587" y="2721075"/>
            <a:ext cx="914399" cy="926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ln w="1905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RAM</a:t>
            </a:r>
            <a:endParaRPr lang="en-US" b="1" dirty="0">
              <a:ln w="1905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4" y="183401"/>
            <a:ext cx="1816444" cy="130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Modelo computacional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29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1191</Words>
  <Application>Microsoft Office PowerPoint</Application>
  <PresentationFormat>On-screen Show (4:3)</PresentationFormat>
  <Paragraphs>270</Paragraphs>
  <Slides>39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Capitulo 1</vt:lpstr>
      <vt:lpstr>Capitulo 1</vt:lpstr>
      <vt:lpstr>Conceptos y elementos básicos para la resolución algorítmica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 vemos despues del descanso de 5’…</vt:lpstr>
      <vt:lpstr>descansamos 5’ y seguimos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del problema</vt:lpstr>
      <vt:lpstr>Análisis del problema</vt:lpstr>
      <vt:lpstr>La próxima clase comenzamos con Capítulo 2 del LIBRO</vt:lpstr>
      <vt:lpstr>Guía de estudio para la Semana </vt:lpstr>
      <vt:lpstr>Hasta la próxima clase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Buen día !!</dc:title>
  <dc:creator>Cesar</dc:creator>
  <cp:lastModifiedBy>Juan Perez</cp:lastModifiedBy>
  <cp:revision>277</cp:revision>
  <dcterms:created xsi:type="dcterms:W3CDTF">2006-08-16T00:00:00Z</dcterms:created>
  <dcterms:modified xsi:type="dcterms:W3CDTF">2020-09-22T20:01:13Z</dcterms:modified>
</cp:coreProperties>
</file>